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ulet_wedding_party 067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WlM59XcrBp9hhMSoI3Uz005UgmEf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3526" y="116632"/>
            <a:ext cx="2598689" cy="4032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0129" y="4365104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Ахмет Байтұрсынұлы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ysage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4"/>
            <a:ext cx="9144000" cy="686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4249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Фильмдер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1994 —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Алашорда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режиссері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Қ.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Умаров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Жанр: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Деректі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фильм”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Қазақтелефильм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 2009 —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Алашорда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Алашордарежиссері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Қ.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Умаров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Жанр: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Деректі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фильм”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Қазақфильм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Шәкен Айманов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атындағы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ibiscus_insula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Пайдаланылған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әдебиет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“Қазақ әдебиеті.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Энциклопедиялық анықтамалық.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Аруна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Ltd.»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ЖШС, 2010.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ISBN 9965-26-096-6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↑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Маңғыстау» энциклопедиясына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Компьютерлік-баспа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орталығы,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2007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↑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Қазақстан облысы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энциклопедиясы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2002;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тұлғалар.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Танымдық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көпшілік басылым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жасындағы оқушылар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көпшілікке арналған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Құрастырушы: Тоғысбаев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Сужикова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Алматыкітап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баспасы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”, 2009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ISBN: 978-601-01-0268-2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 тілі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Энциклопедия.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мәдениет және денсаулық сақтау министрлігі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Қазақстан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даму институты, 1998 ж., 509 бет.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ISBN 5-7667-2616-3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Қазақстан жазушылары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Анықтамалық/Құрастырушы: Қамшыгер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Саят,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Жұмашева Қайырниса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“Аң арыс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баспасы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2009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↑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энцклопедия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/Бас редактор Ә.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Нысанбаев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“Қазақ энциклопедиясы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 Бас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редакциясы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1998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ISBN 5-89800-123-9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Қазақстанның қазіргі заман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мектептің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9-сыныбына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арналған окулық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2-басылымы,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өңделген.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редакциясын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басқарған тарих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ғылымының докторы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профессор Б. Ғ.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Аяған.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Атамұра,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2009.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ISBN 9965-34-933-9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58d3377ce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1196752"/>
            <a:ext cx="1796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Жоспар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636912"/>
            <a:ext cx="32069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Автобиографиясы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Хронология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Шығармалары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Әдебиеттану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Аудармалары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Түркітану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Фильмдер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Сыртқы сілтемелер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Пайдаланылған әдебиет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_88a982d54f066eacaefbd4a3f40313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01216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Автобиографиясы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Байтұрсынұлы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(15.1.1872,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қазіргі Қостанай облысы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Жангелдин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Сарытүбек ауылы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8.12.1937,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 халқының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ғасырдың басындағы ұлт-азаттық қозғалысы жетекшілерінің бірі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қайраткері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публицист,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 тіл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әдебиеттану ғылымдарының негізін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салушы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ғалым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ұлттық жазудың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реформаторы,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ағартушы.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Атасы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Шошақ немересі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өмірге келгенде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ақсақалдарынан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бата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азан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шақырып атын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қойған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Әкесінің інісі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Ерғазы Ахметті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Торғайдағы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сыныптық орыс-қазақ мектебіне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Оны 1891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бітіріп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Орынбордағы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жылдық мектепке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оқуға түседі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1895–1909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Ақтөбе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Қостанай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Қарқаралы уездеріндегі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орыс-қазақ мектептерінде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Қарқаралы қ-лық училищесінде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меңгеруші қызметін атқарады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Байтұрсыновтың саяси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қызмет жолына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түсуі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1905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жылға тұс келеді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1905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Қоянды жәрмеңкесінде жазылып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14500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қол қойған Қарқаралы петициясы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арыз-тілегі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авторларының бірі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Байтұрсынұлы болды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Қарқаралы петициясында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басқару,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сот,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халыққа білім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істеріне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 елінің мүддесіне сәйкес өзгерістер енгізу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ар-ождан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бостандығы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ұстану еркіндігі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цензурасыз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газет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шығару және баспахана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ашуға рұқсат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беру,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күні өткен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Дала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ережесін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 елінің мүддесіне сай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заңмен ауыстыру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мәселелері көтерілді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 даласына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шаруаларын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қоныс аударуды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үзілді-кесілді тоқтату талап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етілген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кезеңнен бастап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жандармдық бақылауға алынған Байтұрсынұлы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1909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шілдеде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губернатор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Тройницкийдің бұйрығымен тұтқындалып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Семей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түрмесіне жабылды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Ресей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ІІМ-нің Ерекше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Кеңесі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1910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ақпанда Байтұрсыновты қазақ облыстарынан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аудару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жөнінде шешім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қабылдады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шешімге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сәйкес Байтұрсынұлы Орынборға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1910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наурызда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1917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жылдың соңына дейін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тұрды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Байтұрсынұлы өмірінің Орынбор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кезеңі оның қоғамдық-саяси қызметінің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аса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құнарлы шағы болды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қалада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1913–1918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өзінің ең жақын сенімді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достары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Ә.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Бөкейханов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М.Дулатовпен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бірігіп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сондай-ақ қалың қазақ зиялыларының қолдауына сүйеніп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тұңғыш жалпыұлттық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газетін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шығарып тұрды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Газет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 халқын өнер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игеруге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шақырды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Байтұрсыновтың Орынбордағы өмірі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қызметі Ресей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үкіметінің қатаң жандармдық бақылауында болды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«Қазаққа» жабылған негізсіз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жала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салдарынан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абақтыға отырып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шықты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Байтұрсынов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1917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рев.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өзгерістер арнасында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өмірге келіп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 тарихында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терең із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қалдырған Қазақ съездері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 к-ттері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сияқты тарихи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құбылыстың қалың ортасында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жүрді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оларға тікелей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араласып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газеті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арқылы саяси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теор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бағыт-бағдар беріп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отырды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Байтұрсынұлы Алаш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партиясы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бағдарламасын даярлаған шағын топтың құрамында болды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Ахмет_Байтұрсын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2368" y="0"/>
            <a:ext cx="31516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_88a982d54f066eacaefbd4a3f40313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1919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наурызға дейін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Алашорда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үкіметінің Торғай облысы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бөлімінің мүшесі болды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Байтұрсынұлы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1919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наурызда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Алашорда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үкіметі атынан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Мәскеуге Кеңес үкіметімен келіссөзге аттанды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осы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жылғы шілдеде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РКФСР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Халық Комиссарлар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Кеңесі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 әскери-рев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к-ті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төрағасының орынбасары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тағайындалды.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Байтұрсыновтың ықпалымен сәуірде Алашорда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басшылары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мүшелеріне Кеңес үкіметінің кешірімі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жарияланды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Байтұрсынұлы бұл тарихи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кезеңде «патшалардың төрінде отырғаннан, социалистердің босағасында өлгенім артық» деген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пікірде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(ҚР ҰҚК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архиві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78754-іс, 6-т., 44-п). 1920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В.И.Ленинге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үкіметінің Қазақстанды басқару ісіндегі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алғашқы қадамын қатал сынға алған хатын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жолдады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Қазревком мүшесі ретінде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Қазақстанның Ресеймен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шекарасының қалыптасу ісіне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түрде араласты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err="1" smtClean="0"/>
              <a:t>Бүкілресейлік ОАК-нің </a:t>
            </a:r>
            <a:r>
              <a:rPr lang="ru-RU" sz="1200" dirty="0" smtClean="0"/>
              <a:t>1919 ж. 27 </a:t>
            </a:r>
            <a:r>
              <a:rPr lang="ru-RU" sz="1200" dirty="0" err="1" smtClean="0"/>
              <a:t>тамызда</a:t>
            </a:r>
            <a:r>
              <a:rPr lang="ru-RU" sz="1200" dirty="0" smtClean="0"/>
              <a:t> </a:t>
            </a:r>
            <a:r>
              <a:rPr lang="ru-RU" sz="1200" dirty="0" err="1" smtClean="0"/>
              <a:t>Қостанай уезін</a:t>
            </a:r>
            <a:r>
              <a:rPr lang="ru-RU" sz="1200" dirty="0" smtClean="0"/>
              <a:t> Челябинск </a:t>
            </a:r>
            <a:r>
              <a:rPr lang="ru-RU" sz="1200" dirty="0" err="1" smtClean="0"/>
              <a:t>облысына</a:t>
            </a:r>
            <a:r>
              <a:rPr lang="ru-RU" sz="1200" dirty="0" smtClean="0"/>
              <a:t> </a:t>
            </a:r>
            <a:r>
              <a:rPr lang="ru-RU" sz="1200" dirty="0" err="1" smtClean="0"/>
              <a:t>қосу туралы</a:t>
            </a:r>
            <a:r>
              <a:rPr lang="ru-RU" sz="1200" dirty="0" smtClean="0"/>
              <a:t> </a:t>
            </a:r>
            <a:r>
              <a:rPr lang="ru-RU" sz="1200" dirty="0" err="1" smtClean="0"/>
              <a:t>шешіміне</a:t>
            </a:r>
            <a:r>
              <a:rPr lang="ru-RU" sz="1200" dirty="0" smtClean="0"/>
              <a:t> </a:t>
            </a:r>
            <a:r>
              <a:rPr lang="ru-RU" sz="1200" dirty="0" err="1" smtClean="0"/>
              <a:t>қарсы Б-тың жазған саяси</a:t>
            </a:r>
            <a:r>
              <a:rPr lang="ru-RU" sz="1200" dirty="0" smtClean="0"/>
              <a:t> </a:t>
            </a:r>
            <a:r>
              <a:rPr lang="ru-RU" sz="1200" dirty="0" err="1" smtClean="0"/>
              <a:t>наразылығы Қостанай уезін</a:t>
            </a:r>
            <a:r>
              <a:rPr lang="ru-RU" sz="1200" dirty="0" smtClean="0"/>
              <a:t> </a:t>
            </a:r>
            <a:r>
              <a:rPr lang="ru-RU" sz="1200" dirty="0" err="1" smtClean="0"/>
              <a:t>Қазақстан құрамына қайтаруға негіз</a:t>
            </a:r>
            <a:r>
              <a:rPr lang="ru-RU" sz="1200" dirty="0" smtClean="0"/>
              <a:t> </a:t>
            </a:r>
            <a:r>
              <a:rPr lang="ru-RU" sz="1200" dirty="0" err="1" smtClean="0"/>
              <a:t>болды</a:t>
            </a:r>
            <a:r>
              <a:rPr lang="ru-RU" sz="1200" dirty="0" smtClean="0"/>
              <a:t>. </a:t>
            </a:r>
            <a:r>
              <a:rPr lang="ru-RU" sz="1200" dirty="0" err="1" smtClean="0"/>
              <a:t>Ол</a:t>
            </a:r>
            <a:r>
              <a:rPr lang="ru-RU" sz="1200" dirty="0" smtClean="0"/>
              <a:t> 1920 ж. </a:t>
            </a:r>
            <a:r>
              <a:rPr lang="ru-RU" sz="1200" dirty="0" err="1" smtClean="0"/>
              <a:t>тамызда</a:t>
            </a:r>
            <a:r>
              <a:rPr lang="ru-RU" sz="1200" dirty="0" smtClean="0"/>
              <a:t> </a:t>
            </a:r>
            <a:r>
              <a:rPr lang="ru-RU" sz="1200" dirty="0" err="1" smtClean="0"/>
              <a:t>құрылған Қазақ АКСР-і</a:t>
            </a:r>
            <a:r>
              <a:rPr lang="ru-RU" sz="1200" dirty="0" smtClean="0"/>
              <a:t> </a:t>
            </a:r>
            <a:r>
              <a:rPr lang="ru-RU" sz="1200" dirty="0" err="1" smtClean="0"/>
              <a:t>үкіметінің құрамына еніп</a:t>
            </a:r>
            <a:r>
              <a:rPr lang="ru-RU" sz="1200" dirty="0" smtClean="0"/>
              <a:t>, 1920–1921 </a:t>
            </a:r>
            <a:r>
              <a:rPr lang="ru-RU" sz="1200" dirty="0" err="1" smtClean="0"/>
              <a:t>жылы</a:t>
            </a:r>
            <a:r>
              <a:rPr lang="ru-RU" sz="1200" dirty="0" smtClean="0"/>
              <a:t> </a:t>
            </a:r>
            <a:r>
              <a:rPr lang="ru-RU" sz="1200" dirty="0" err="1" smtClean="0"/>
              <a:t>Қазақ АКСР-і</a:t>
            </a:r>
            <a:r>
              <a:rPr lang="ru-RU" sz="1200" dirty="0" smtClean="0"/>
              <a:t> </a:t>
            </a:r>
            <a:r>
              <a:rPr lang="ru-RU" sz="1200" dirty="0" err="1" smtClean="0"/>
              <a:t>халық ағарту </a:t>
            </a:r>
            <a:r>
              <a:rPr lang="ru-RU" sz="1200" dirty="0" smtClean="0"/>
              <a:t>комиссары </a:t>
            </a:r>
            <a:r>
              <a:rPr lang="ru-RU" sz="1200" dirty="0" err="1" smtClean="0"/>
              <a:t>қызметінде болды</a:t>
            </a:r>
            <a:r>
              <a:rPr lang="ru-RU" sz="1200" dirty="0" smtClean="0"/>
              <a:t>. 1922 </a:t>
            </a:r>
            <a:r>
              <a:rPr lang="ru-RU" sz="1200" dirty="0" err="1" smtClean="0"/>
              <a:t>жылы</a:t>
            </a:r>
            <a:r>
              <a:rPr lang="ru-RU" sz="1200" dirty="0" smtClean="0"/>
              <a:t> </a:t>
            </a:r>
            <a:r>
              <a:rPr lang="ru-RU" sz="1200" dirty="0" err="1" smtClean="0"/>
              <a:t>Өлкелік халық </a:t>
            </a:r>
            <a:r>
              <a:rPr lang="ru-RU" sz="1200" dirty="0" smtClean="0"/>
              <a:t>комиссариаты </a:t>
            </a:r>
            <a:r>
              <a:rPr lang="ru-RU" sz="1200" dirty="0" err="1" smtClean="0"/>
              <a:t>жанындағы Академиялық орталықтың</a:t>
            </a:r>
            <a:r>
              <a:rPr lang="ru-RU" sz="1200" dirty="0" smtClean="0"/>
              <a:t>, 1922–1925 </a:t>
            </a:r>
            <a:r>
              <a:rPr lang="ru-RU" sz="1200" dirty="0" err="1" smtClean="0"/>
              <a:t>жылы</a:t>
            </a:r>
            <a:r>
              <a:rPr lang="ru-RU" sz="1200" dirty="0" smtClean="0"/>
              <a:t> </a:t>
            </a:r>
            <a:r>
              <a:rPr lang="ru-RU" sz="1200" dirty="0" err="1" smtClean="0"/>
              <a:t>Халық ағарту </a:t>
            </a:r>
            <a:r>
              <a:rPr lang="ru-RU" sz="1200" dirty="0" smtClean="0"/>
              <a:t>комиссариаты </a:t>
            </a:r>
            <a:r>
              <a:rPr lang="ru-RU" sz="1200" dirty="0" err="1" smtClean="0"/>
              <a:t>ғылыми-әдеби комиссиясының</a:t>
            </a:r>
            <a:r>
              <a:rPr lang="ru-RU" sz="1200" dirty="0" smtClean="0"/>
              <a:t>, </a:t>
            </a:r>
            <a:r>
              <a:rPr lang="ru-RU" sz="1200" dirty="0" err="1" smtClean="0"/>
              <a:t>Қазақ өлкесін зерттеу</a:t>
            </a:r>
            <a:r>
              <a:rPr lang="ru-RU" sz="1200" dirty="0" smtClean="0"/>
              <a:t> </a:t>
            </a:r>
            <a:r>
              <a:rPr lang="ru-RU" sz="1200" dirty="0" err="1" smtClean="0"/>
              <a:t>қоғамының төрағасы болып</a:t>
            </a:r>
            <a:r>
              <a:rPr lang="ru-RU" sz="1200" dirty="0" smtClean="0"/>
              <a:t> </a:t>
            </a:r>
            <a:r>
              <a:rPr lang="ru-RU" sz="1200" dirty="0" err="1" smtClean="0"/>
              <a:t>қызмет атқарды</a:t>
            </a:r>
            <a:r>
              <a:rPr lang="ru-RU" sz="1200" dirty="0" smtClean="0"/>
              <a:t>. </a:t>
            </a:r>
            <a:r>
              <a:rPr lang="ru-RU" sz="1200" dirty="0" err="1" smtClean="0"/>
              <a:t>Байтұрсынұлы түрлі мемлекеттік</a:t>
            </a:r>
            <a:r>
              <a:rPr lang="ru-RU" sz="1200" dirty="0" smtClean="0"/>
              <a:t> </a:t>
            </a:r>
            <a:r>
              <a:rPr lang="ru-RU" sz="1200" dirty="0" err="1" smtClean="0"/>
              <a:t>қызметке ат</a:t>
            </a:r>
            <a:r>
              <a:rPr lang="ru-RU" sz="1200" dirty="0" smtClean="0"/>
              <a:t> </a:t>
            </a:r>
            <a:r>
              <a:rPr lang="ru-RU" sz="1200" dirty="0" err="1" smtClean="0"/>
              <a:t>салыса</a:t>
            </a:r>
            <a:r>
              <a:rPr lang="ru-RU" sz="1200" dirty="0" smtClean="0"/>
              <a:t> </a:t>
            </a:r>
            <a:r>
              <a:rPr lang="ru-RU" sz="1200" dirty="0" err="1" smtClean="0"/>
              <a:t>жүріп, сонымен</a:t>
            </a:r>
            <a:r>
              <a:rPr lang="ru-RU" sz="1200" dirty="0" smtClean="0"/>
              <a:t> </a:t>
            </a:r>
            <a:r>
              <a:rPr lang="ru-RU" sz="1200" dirty="0" err="1" smtClean="0"/>
              <a:t>бір</a:t>
            </a:r>
            <a:r>
              <a:rPr lang="ru-RU" sz="1200" dirty="0" smtClean="0"/>
              <a:t> </a:t>
            </a:r>
            <a:r>
              <a:rPr lang="ru-RU" sz="1200" dirty="0" err="1" smtClean="0"/>
              <a:t>мезгілде</a:t>
            </a:r>
            <a:r>
              <a:rPr lang="ru-RU" sz="1200" dirty="0" smtClean="0"/>
              <a:t> </a:t>
            </a:r>
            <a:r>
              <a:rPr lang="ru-RU" sz="1200" dirty="0" err="1" smtClean="0"/>
              <a:t>өзінің жаны</a:t>
            </a:r>
            <a:r>
              <a:rPr lang="ru-RU" sz="1200" dirty="0" smtClean="0"/>
              <a:t> </a:t>
            </a:r>
            <a:r>
              <a:rPr lang="ru-RU" sz="1200" dirty="0" err="1" smtClean="0"/>
              <a:t>сүйген оқытушылық-ұстаздық жұмысынан </a:t>
            </a:r>
            <a:r>
              <a:rPr lang="ru-RU" sz="1200" dirty="0" smtClean="0"/>
              <a:t>да </a:t>
            </a:r>
            <a:r>
              <a:rPr lang="ru-RU" sz="1200" dirty="0" err="1" smtClean="0"/>
              <a:t>қол үзбеген</a:t>
            </a:r>
            <a:r>
              <a:rPr lang="ru-RU" sz="1200" dirty="0" smtClean="0"/>
              <a:t>. 1921–1925 </a:t>
            </a:r>
            <a:r>
              <a:rPr lang="ru-RU" sz="1200" dirty="0" err="1" smtClean="0"/>
              <a:t>жылы</a:t>
            </a:r>
            <a:r>
              <a:rPr lang="ru-RU" sz="1200" dirty="0" smtClean="0"/>
              <a:t> </a:t>
            </a:r>
            <a:r>
              <a:rPr lang="ru-RU" sz="1200" dirty="0" err="1" smtClean="0"/>
              <a:t>Орынбордағы</a:t>
            </a:r>
            <a:r>
              <a:rPr lang="ru-RU" sz="1200" dirty="0" smtClean="0"/>
              <a:t>, 1926–1928 </a:t>
            </a:r>
            <a:r>
              <a:rPr lang="ru-RU" sz="1200" dirty="0" err="1" smtClean="0"/>
              <a:t>жылы</a:t>
            </a:r>
            <a:r>
              <a:rPr lang="ru-RU" sz="1200" dirty="0" smtClean="0"/>
              <a:t> </a:t>
            </a:r>
            <a:r>
              <a:rPr lang="ru-RU" sz="1200" dirty="0" err="1" smtClean="0"/>
              <a:t>Ташкенттегі</a:t>
            </a:r>
            <a:r>
              <a:rPr lang="ru-RU" sz="1200" dirty="0" smtClean="0"/>
              <a:t> </a:t>
            </a:r>
            <a:r>
              <a:rPr lang="ru-RU" sz="1200" dirty="0" err="1" smtClean="0"/>
              <a:t>Қазақ халық ағарту институттарында</a:t>
            </a:r>
            <a:r>
              <a:rPr lang="ru-RU" sz="1200" dirty="0" smtClean="0"/>
              <a:t> </a:t>
            </a:r>
            <a:r>
              <a:rPr lang="ru-RU" sz="1200" dirty="0" err="1" smtClean="0"/>
              <a:t>қазақ тілі</a:t>
            </a:r>
            <a:r>
              <a:rPr lang="ru-RU" sz="1200" dirty="0" smtClean="0"/>
              <a:t> мен </a:t>
            </a:r>
            <a:r>
              <a:rPr lang="ru-RU" sz="1200" dirty="0" err="1" smtClean="0"/>
              <a:t>әдебиеті</a:t>
            </a:r>
            <a:r>
              <a:rPr lang="ru-RU" sz="1200" dirty="0" smtClean="0"/>
              <a:t>, </a:t>
            </a:r>
            <a:r>
              <a:rPr lang="ru-RU" sz="1200" dirty="0" err="1" smtClean="0"/>
              <a:t>мәдениет тарихы</a:t>
            </a:r>
            <a:r>
              <a:rPr lang="ru-RU" sz="1200" dirty="0" smtClean="0"/>
              <a:t> </a:t>
            </a:r>
            <a:r>
              <a:rPr lang="ru-RU" sz="1200" dirty="0" err="1" smtClean="0"/>
              <a:t>пәндерінен сабақ берді</a:t>
            </a:r>
            <a:r>
              <a:rPr lang="ru-RU" sz="1200" dirty="0" smtClean="0"/>
              <a:t>. 1928 </a:t>
            </a:r>
            <a:r>
              <a:rPr lang="ru-RU" sz="1200" dirty="0" err="1" smtClean="0"/>
              <a:t>жылы</a:t>
            </a:r>
            <a:r>
              <a:rPr lang="ru-RU" sz="1200" dirty="0" smtClean="0"/>
              <a:t> </a:t>
            </a:r>
            <a:r>
              <a:rPr lang="ru-RU" sz="1200" dirty="0" err="1" smtClean="0"/>
              <a:t>Алматыда</a:t>
            </a:r>
            <a:r>
              <a:rPr lang="ru-RU" sz="1200" dirty="0" smtClean="0"/>
              <a:t> </a:t>
            </a:r>
            <a:r>
              <a:rPr lang="ru-RU" sz="1200" dirty="0" err="1" smtClean="0"/>
              <a:t>Қазақ мемлекеттік</a:t>
            </a:r>
            <a:r>
              <a:rPr lang="ru-RU" sz="1200" dirty="0" smtClean="0"/>
              <a:t> </a:t>
            </a:r>
            <a:r>
              <a:rPr lang="ru-RU" sz="1200" dirty="0" err="1" smtClean="0"/>
              <a:t>педагогикалық институтының ашылуына</a:t>
            </a:r>
            <a:r>
              <a:rPr lang="ru-RU" sz="1200" dirty="0" smtClean="0"/>
              <a:t> </a:t>
            </a:r>
            <a:r>
              <a:rPr lang="ru-RU" sz="1200" dirty="0" err="1" smtClean="0"/>
              <a:t>байланысты</a:t>
            </a:r>
            <a:r>
              <a:rPr lang="ru-RU" sz="1200" dirty="0" smtClean="0"/>
              <a:t> </a:t>
            </a:r>
            <a:r>
              <a:rPr lang="ru-RU" sz="1200" dirty="0" err="1" smtClean="0"/>
              <a:t>ректордың шақыруымен </a:t>
            </a:r>
            <a:r>
              <a:rPr lang="ru-RU" sz="1200" dirty="0" smtClean="0"/>
              <a:t>осы </a:t>
            </a:r>
            <a:r>
              <a:rPr lang="ru-RU" sz="1200" dirty="0" err="1" smtClean="0"/>
              <a:t>оқу орнына</a:t>
            </a:r>
            <a:r>
              <a:rPr lang="ru-RU" sz="1200" dirty="0" smtClean="0"/>
              <a:t> профессор </a:t>
            </a:r>
            <a:r>
              <a:rPr lang="ru-RU" sz="1200" dirty="0" err="1" smtClean="0"/>
              <a:t>қызметіне ауысты</a:t>
            </a:r>
            <a:r>
              <a:rPr lang="ru-RU" sz="1200" dirty="0" smtClean="0"/>
              <a:t>. 1929 </a:t>
            </a:r>
            <a:r>
              <a:rPr lang="ru-RU" sz="1200" dirty="0" err="1" smtClean="0"/>
              <a:t>жылы</a:t>
            </a:r>
            <a:r>
              <a:rPr lang="ru-RU" sz="1200" dirty="0" smtClean="0"/>
              <a:t> 2 </a:t>
            </a:r>
            <a:r>
              <a:rPr lang="ru-RU" sz="1200" dirty="0" err="1" smtClean="0"/>
              <a:t>маусымда</a:t>
            </a:r>
            <a:r>
              <a:rPr lang="ru-RU" sz="1200" dirty="0" smtClean="0"/>
              <a:t> 43 </a:t>
            </a:r>
            <a:r>
              <a:rPr lang="ru-RU" sz="1200" dirty="0" err="1" smtClean="0"/>
              <a:t>Алаш</a:t>
            </a:r>
            <a:r>
              <a:rPr lang="ru-RU" sz="1200" dirty="0" smtClean="0"/>
              <a:t> </a:t>
            </a:r>
            <a:r>
              <a:rPr lang="ru-RU" sz="1200" dirty="0" err="1" smtClean="0"/>
              <a:t>қозғалысы қайраткерлерімен бірге</a:t>
            </a:r>
            <a:r>
              <a:rPr lang="ru-RU" sz="1200" dirty="0" smtClean="0"/>
              <a:t> </a:t>
            </a:r>
            <a:r>
              <a:rPr lang="ru-RU" sz="1200" dirty="0" err="1" smtClean="0"/>
              <a:t>ол</a:t>
            </a:r>
            <a:r>
              <a:rPr lang="ru-RU" sz="1200" dirty="0" smtClean="0"/>
              <a:t> </a:t>
            </a:r>
            <a:r>
              <a:rPr lang="ru-RU" sz="1200" dirty="0" err="1" smtClean="0"/>
              <a:t>Алматыда</a:t>
            </a:r>
            <a:r>
              <a:rPr lang="ru-RU" sz="1200" dirty="0" smtClean="0"/>
              <a:t> </a:t>
            </a:r>
            <a:r>
              <a:rPr lang="ru-RU" sz="1200" dirty="0" err="1" smtClean="0"/>
              <a:t>тұтқынға алынып</a:t>
            </a:r>
            <a:r>
              <a:rPr lang="ru-RU" sz="1200" dirty="0" smtClean="0"/>
              <a:t>, осы </a:t>
            </a:r>
            <a:r>
              <a:rPr lang="ru-RU" sz="1200" dirty="0" err="1" smtClean="0"/>
              <a:t>жылдың соңына қарай тергеу</a:t>
            </a:r>
            <a:r>
              <a:rPr lang="ru-RU" sz="1200" dirty="0" smtClean="0"/>
              <a:t> </a:t>
            </a:r>
            <a:r>
              <a:rPr lang="ru-RU" sz="1200" dirty="0" err="1" smtClean="0"/>
              <a:t>үшін Мәскеудегі Бутырка</a:t>
            </a:r>
            <a:r>
              <a:rPr lang="ru-RU" sz="1200" dirty="0" smtClean="0"/>
              <a:t> </a:t>
            </a:r>
            <a:r>
              <a:rPr lang="ru-RU" sz="1200" dirty="0" err="1" smtClean="0"/>
              <a:t>абақтысына жөнелтілді</a:t>
            </a:r>
            <a:r>
              <a:rPr lang="ru-RU" sz="1200" dirty="0" smtClean="0"/>
              <a:t>. КСРО </a:t>
            </a:r>
            <a:r>
              <a:rPr lang="ru-RU" sz="1200" dirty="0" err="1" smtClean="0"/>
              <a:t>Халық комиссарлар</a:t>
            </a:r>
            <a:r>
              <a:rPr lang="ru-RU" sz="1200" dirty="0" smtClean="0"/>
              <a:t> </a:t>
            </a:r>
            <a:r>
              <a:rPr lang="ru-RU" sz="1200" dirty="0" err="1" smtClean="0"/>
              <a:t>кеңесі жанындағы </a:t>
            </a:r>
            <a:r>
              <a:rPr lang="ru-RU" sz="1200" dirty="0" smtClean="0"/>
              <a:t>ОГПУ «</a:t>
            </a:r>
            <a:r>
              <a:rPr lang="ru-RU" sz="1200" dirty="0" err="1" smtClean="0"/>
              <a:t>үштігінің</a:t>
            </a:r>
            <a:r>
              <a:rPr lang="ru-RU" sz="1200" dirty="0" smtClean="0"/>
              <a:t>» 1930 ж. 4 </a:t>
            </a:r>
            <a:r>
              <a:rPr lang="ru-RU" sz="1200" dirty="0" err="1" smtClean="0"/>
              <a:t>сәуірдегі шешіміне</a:t>
            </a:r>
            <a:r>
              <a:rPr lang="ru-RU" sz="1200" dirty="0" smtClean="0"/>
              <a:t> </a:t>
            </a:r>
            <a:r>
              <a:rPr lang="ru-RU" sz="1200" dirty="0" err="1" smtClean="0"/>
              <a:t>сәйкес Байтұрсынұлы </a:t>
            </a:r>
            <a:r>
              <a:rPr lang="ru-RU" sz="1200" dirty="0" smtClean="0"/>
              <a:t>ату </a:t>
            </a:r>
            <a:r>
              <a:rPr lang="ru-RU" sz="1200" dirty="0" err="1" smtClean="0"/>
              <a:t>жазасына</a:t>
            </a:r>
            <a:r>
              <a:rPr lang="ru-RU" sz="1200" dirty="0" smtClean="0"/>
              <a:t> </a:t>
            </a:r>
            <a:r>
              <a:rPr lang="ru-RU" sz="1200" dirty="0" err="1" smtClean="0"/>
              <a:t>кесілді</a:t>
            </a:r>
            <a:r>
              <a:rPr lang="ru-RU" sz="1200" dirty="0" smtClean="0"/>
              <a:t>. </a:t>
            </a:r>
            <a:r>
              <a:rPr lang="ru-RU" sz="1200" dirty="0" err="1" smtClean="0"/>
              <a:t>Бұл шешім</a:t>
            </a:r>
            <a:r>
              <a:rPr lang="ru-RU" sz="1200" dirty="0" smtClean="0"/>
              <a:t> </a:t>
            </a:r>
            <a:r>
              <a:rPr lang="ru-RU" sz="1200" dirty="0" err="1" smtClean="0"/>
              <a:t>бірнеше</a:t>
            </a:r>
            <a:r>
              <a:rPr lang="ru-RU" sz="1200" dirty="0" smtClean="0"/>
              <a:t> </a:t>
            </a:r>
            <a:r>
              <a:rPr lang="ru-RU" sz="1200" dirty="0" err="1" smtClean="0"/>
              <a:t>рет</a:t>
            </a:r>
            <a:r>
              <a:rPr lang="ru-RU" sz="1200" dirty="0" smtClean="0"/>
              <a:t> </a:t>
            </a:r>
            <a:r>
              <a:rPr lang="ru-RU" sz="1200" dirty="0" err="1" smtClean="0"/>
              <a:t>өзгерістерге ұшырады: </a:t>
            </a:r>
            <a:r>
              <a:rPr lang="ru-RU" sz="1200" dirty="0" smtClean="0"/>
              <a:t>1931 </a:t>
            </a:r>
            <a:r>
              <a:rPr lang="ru-RU" sz="1200" dirty="0" err="1" smtClean="0"/>
              <a:t>жылы</a:t>
            </a:r>
            <a:r>
              <a:rPr lang="ru-RU" sz="1200" dirty="0" smtClean="0"/>
              <a:t> </a:t>
            </a:r>
            <a:r>
              <a:rPr lang="ru-RU" sz="1200" dirty="0" err="1" smtClean="0"/>
              <a:t>қаңтарда </a:t>
            </a:r>
            <a:r>
              <a:rPr lang="ru-RU" sz="1200" dirty="0" smtClean="0"/>
              <a:t>10 </a:t>
            </a:r>
            <a:r>
              <a:rPr lang="ru-RU" sz="1200" dirty="0" err="1" smtClean="0"/>
              <a:t>жылға концлагерьге</a:t>
            </a:r>
            <a:r>
              <a:rPr lang="ru-RU" sz="1200" dirty="0" smtClean="0"/>
              <a:t> </a:t>
            </a:r>
            <a:r>
              <a:rPr lang="ru-RU" sz="1200" dirty="0" err="1" smtClean="0"/>
              <a:t>ауыстырылса</a:t>
            </a:r>
            <a:r>
              <a:rPr lang="ru-RU" sz="1200" dirty="0" smtClean="0"/>
              <a:t>, 1932 ж. </a:t>
            </a:r>
            <a:r>
              <a:rPr lang="ru-RU" sz="1200" dirty="0" err="1" smtClean="0"/>
              <a:t>қарашада </a:t>
            </a:r>
            <a:r>
              <a:rPr lang="ru-RU" sz="1200" dirty="0" smtClean="0"/>
              <a:t>3 </a:t>
            </a:r>
            <a:r>
              <a:rPr lang="ru-RU" sz="1200" dirty="0" err="1" smtClean="0"/>
              <a:t>жылға Архангельскіге</a:t>
            </a:r>
            <a:r>
              <a:rPr lang="ru-RU" sz="1200" dirty="0" smtClean="0"/>
              <a:t> </a:t>
            </a:r>
            <a:r>
              <a:rPr lang="ru-RU" sz="1200" dirty="0" err="1" smtClean="0"/>
              <a:t>жер</a:t>
            </a:r>
            <a:r>
              <a:rPr lang="ru-RU" sz="1200" dirty="0" smtClean="0"/>
              <a:t> </a:t>
            </a:r>
            <a:r>
              <a:rPr lang="ru-RU" sz="1200" dirty="0" err="1" smtClean="0"/>
              <a:t>аударылсын</a:t>
            </a:r>
            <a:r>
              <a:rPr lang="ru-RU" sz="1200" dirty="0" smtClean="0"/>
              <a:t> </a:t>
            </a:r>
            <a:r>
              <a:rPr lang="ru-RU" sz="1200" dirty="0" err="1" smtClean="0"/>
              <a:t>деп</a:t>
            </a:r>
            <a:r>
              <a:rPr lang="ru-RU" sz="1200" dirty="0" smtClean="0"/>
              <a:t> </a:t>
            </a:r>
            <a:r>
              <a:rPr lang="ru-RU" sz="1200" dirty="0" err="1" smtClean="0"/>
              <a:t>ұйғарылды</a:t>
            </a:r>
            <a:r>
              <a:rPr lang="ru-RU" sz="1200" dirty="0" smtClean="0"/>
              <a:t>. 1933 </a:t>
            </a:r>
            <a:r>
              <a:rPr lang="ru-RU" sz="1200" dirty="0" err="1" smtClean="0"/>
              <a:t>жылы</a:t>
            </a:r>
            <a:r>
              <a:rPr lang="ru-RU" sz="1200" dirty="0" smtClean="0"/>
              <a:t> </a:t>
            </a:r>
            <a:r>
              <a:rPr lang="ru-RU" sz="1200" dirty="0" err="1" smtClean="0"/>
              <a:t>мамырда</a:t>
            </a:r>
            <a:r>
              <a:rPr lang="ru-RU" sz="1200" dirty="0" smtClean="0"/>
              <a:t> </a:t>
            </a:r>
            <a:r>
              <a:rPr lang="ru-RU" sz="1200" dirty="0" err="1" smtClean="0"/>
              <a:t>денсаулығы нашарлап</a:t>
            </a:r>
            <a:r>
              <a:rPr lang="ru-RU" sz="1200" dirty="0" smtClean="0"/>
              <a:t> </a:t>
            </a:r>
            <a:r>
              <a:rPr lang="ru-RU" sz="1200" dirty="0" err="1" smtClean="0"/>
              <a:t>кетуіне</a:t>
            </a:r>
            <a:r>
              <a:rPr lang="ru-RU" sz="1200" dirty="0" smtClean="0"/>
              <a:t> </a:t>
            </a:r>
            <a:r>
              <a:rPr lang="ru-RU" sz="1200" dirty="0" err="1" smtClean="0"/>
              <a:t>байланысты</a:t>
            </a:r>
            <a:r>
              <a:rPr lang="ru-RU" sz="1200" dirty="0" smtClean="0"/>
              <a:t> </a:t>
            </a:r>
            <a:r>
              <a:rPr lang="ru-RU" sz="1200" dirty="0" err="1" smtClean="0"/>
              <a:t>қалған мерзімді</a:t>
            </a:r>
            <a:r>
              <a:rPr lang="ru-RU" sz="1200" dirty="0" smtClean="0"/>
              <a:t> </a:t>
            </a:r>
            <a:r>
              <a:rPr lang="ru-RU" sz="1200" dirty="0" err="1" smtClean="0"/>
              <a:t>Батыс</a:t>
            </a:r>
            <a:r>
              <a:rPr lang="ru-RU" sz="1200" dirty="0" smtClean="0"/>
              <a:t> </a:t>
            </a:r>
            <a:r>
              <a:rPr lang="ru-RU" sz="1200" dirty="0" err="1" smtClean="0"/>
              <a:t>Сібірде</a:t>
            </a:r>
            <a:r>
              <a:rPr lang="ru-RU" sz="1200" dirty="0" smtClean="0"/>
              <a:t> </a:t>
            </a:r>
            <a:r>
              <a:rPr lang="ru-RU" sz="1200" dirty="0" err="1" smtClean="0"/>
              <a:t>айдауда</a:t>
            </a:r>
            <a:r>
              <a:rPr lang="ru-RU" sz="1200" dirty="0" smtClean="0"/>
              <a:t> </a:t>
            </a:r>
            <a:r>
              <a:rPr lang="ru-RU" sz="1200" dirty="0" err="1" smtClean="0"/>
              <a:t>жүрген отбасымен</a:t>
            </a:r>
            <a:r>
              <a:rPr lang="ru-RU" sz="1200" dirty="0" smtClean="0"/>
              <a:t> (</a:t>
            </a:r>
            <a:r>
              <a:rPr lang="ru-RU" sz="1200" dirty="0" err="1" smtClean="0"/>
              <a:t>әйелі </a:t>
            </a:r>
            <a:r>
              <a:rPr lang="ru-RU" sz="1200" dirty="0" smtClean="0"/>
              <a:t>мен </a:t>
            </a:r>
            <a:r>
              <a:rPr lang="ru-RU" sz="1200" dirty="0" err="1" smtClean="0"/>
              <a:t>қызы</a:t>
            </a:r>
            <a:r>
              <a:rPr lang="ru-RU" sz="1200" dirty="0" smtClean="0"/>
              <a:t>) </a:t>
            </a:r>
            <a:r>
              <a:rPr lang="ru-RU" sz="1200" dirty="0" err="1" smtClean="0"/>
              <a:t>бірге</a:t>
            </a:r>
            <a:r>
              <a:rPr lang="ru-RU" sz="1200" dirty="0" smtClean="0"/>
              <a:t> </a:t>
            </a:r>
            <a:r>
              <a:rPr lang="ru-RU" sz="1200" dirty="0" err="1" smtClean="0"/>
              <a:t>өткізуге рұқсат беріледі</a:t>
            </a:r>
            <a:r>
              <a:rPr lang="ru-RU" sz="1200" dirty="0" smtClean="0"/>
              <a:t>. 1934 </a:t>
            </a:r>
            <a:r>
              <a:rPr lang="ru-RU" sz="1200" dirty="0" err="1" smtClean="0"/>
              <a:t>жылы</a:t>
            </a:r>
            <a:r>
              <a:rPr lang="ru-RU" sz="1200" dirty="0" smtClean="0"/>
              <a:t> М.</a:t>
            </a:r>
            <a:r>
              <a:rPr lang="ru-RU" sz="1200" dirty="0" err="1" smtClean="0"/>
              <a:t>Горькийдің жұбайы </a:t>
            </a:r>
            <a:r>
              <a:rPr lang="ru-RU" sz="1200" dirty="0" smtClean="0"/>
              <a:t>Е.П.</a:t>
            </a:r>
            <a:r>
              <a:rPr lang="ru-RU" sz="1200" dirty="0" err="1" smtClean="0"/>
              <a:t>Пашкованың көмегімен </a:t>
            </a:r>
            <a:r>
              <a:rPr lang="ru-RU" sz="1200" dirty="0" smtClean="0"/>
              <a:t>Б. </a:t>
            </a:r>
            <a:r>
              <a:rPr lang="ru-RU" sz="1200" dirty="0" err="1" smtClean="0"/>
              <a:t>отбасымен</a:t>
            </a:r>
            <a:r>
              <a:rPr lang="ru-RU" sz="1200" dirty="0" smtClean="0"/>
              <a:t> </a:t>
            </a:r>
            <a:r>
              <a:rPr lang="ru-RU" sz="1200" dirty="0" err="1" smtClean="0"/>
              <a:t>мерзімінен</a:t>
            </a:r>
            <a:r>
              <a:rPr lang="ru-RU" sz="1200" dirty="0" smtClean="0"/>
              <a:t> </a:t>
            </a:r>
            <a:r>
              <a:rPr lang="ru-RU" sz="1200" dirty="0" err="1" smtClean="0"/>
              <a:t>бұрын босатылып</a:t>
            </a:r>
            <a:r>
              <a:rPr lang="ru-RU" sz="1200" dirty="0" smtClean="0"/>
              <a:t>, </a:t>
            </a:r>
            <a:r>
              <a:rPr lang="ru-RU" sz="1200" dirty="0" err="1" smtClean="0"/>
              <a:t>Алматыға оралады</a:t>
            </a:r>
            <a:r>
              <a:rPr lang="ru-RU" sz="1200" dirty="0" smtClean="0"/>
              <a:t>. </a:t>
            </a:r>
            <a:r>
              <a:rPr lang="ru-RU" sz="1200" dirty="0" err="1" smtClean="0"/>
              <a:t>Бұл жерде</a:t>
            </a:r>
            <a:r>
              <a:rPr lang="ru-RU" sz="1200" dirty="0" smtClean="0"/>
              <a:t> </a:t>
            </a:r>
            <a:r>
              <a:rPr lang="ru-RU" sz="1200" dirty="0" err="1" smtClean="0"/>
              <a:t>тұрақты жұмысқа қабылданбай, түрлі мекемелерде</a:t>
            </a:r>
            <a:r>
              <a:rPr lang="ru-RU" sz="1200" dirty="0" smtClean="0"/>
              <a:t> </a:t>
            </a:r>
            <a:r>
              <a:rPr lang="ru-RU" sz="1200" dirty="0" err="1" smtClean="0"/>
              <a:t>қысқа мерзімдік</a:t>
            </a:r>
            <a:r>
              <a:rPr lang="ru-RU" sz="1200" dirty="0" smtClean="0"/>
              <a:t> </a:t>
            </a:r>
            <a:r>
              <a:rPr lang="ru-RU" sz="1200" dirty="0" err="1" smtClean="0"/>
              <a:t>қызметтер атқарды.</a:t>
            </a:r>
            <a:r>
              <a:rPr lang="ru-RU" sz="1200" dirty="0" smtClean="0"/>
              <a:t> 1937 </a:t>
            </a:r>
            <a:r>
              <a:rPr lang="ru-RU" sz="1200" dirty="0" err="1" smtClean="0"/>
              <a:t>жылы</a:t>
            </a:r>
            <a:r>
              <a:rPr lang="ru-RU" sz="1200" dirty="0" smtClean="0"/>
              <a:t> 8 </a:t>
            </a:r>
            <a:r>
              <a:rPr lang="ru-RU" sz="1200" dirty="0" err="1" smtClean="0"/>
              <a:t>қазанда тағы </a:t>
            </a:r>
            <a:r>
              <a:rPr lang="ru-RU" sz="1200" dirty="0" smtClean="0"/>
              <a:t>да </a:t>
            </a:r>
            <a:r>
              <a:rPr lang="ru-RU" sz="1200" dirty="0" err="1" smtClean="0"/>
              <a:t>қамауға алынып</a:t>
            </a:r>
            <a:r>
              <a:rPr lang="ru-RU" sz="1200" dirty="0" smtClean="0"/>
              <a:t>, </a:t>
            </a:r>
            <a:r>
              <a:rPr lang="ru-RU" sz="1200" dirty="0" err="1" smtClean="0"/>
              <a:t>екі</a:t>
            </a:r>
            <a:r>
              <a:rPr lang="ru-RU" sz="1200" dirty="0" smtClean="0"/>
              <a:t> </a:t>
            </a:r>
            <a:r>
              <a:rPr lang="ru-RU" sz="1200" dirty="0" err="1" smtClean="0"/>
              <a:t>айдан</a:t>
            </a:r>
            <a:r>
              <a:rPr lang="ru-RU" sz="1200" dirty="0" smtClean="0"/>
              <a:t> </a:t>
            </a:r>
            <a:r>
              <a:rPr lang="ru-RU" sz="1200" dirty="0" err="1" smtClean="0"/>
              <a:t>соң</a:t>
            </a:r>
            <a:r>
              <a:rPr lang="ru-RU" sz="1200" dirty="0" smtClean="0"/>
              <a:t>, </a:t>
            </a:r>
            <a:r>
              <a:rPr lang="ru-RU" sz="1200" dirty="0" err="1" smtClean="0"/>
              <a:t>яғни </a:t>
            </a:r>
            <a:r>
              <a:rPr lang="ru-RU" sz="1200" dirty="0" smtClean="0"/>
              <a:t>8 </a:t>
            </a:r>
            <a:r>
              <a:rPr lang="ru-RU" sz="1200" dirty="0" err="1" smtClean="0"/>
              <a:t>желтоқсанда атылды</a:t>
            </a:r>
            <a:r>
              <a:rPr lang="ru-RU" sz="1200" dirty="0" smtClean="0"/>
              <a:t>. </a:t>
            </a:r>
            <a:r>
              <a:rPr lang="ru-RU" sz="1200" dirty="0" err="1" smtClean="0"/>
              <a:t>Тұтас буынның төл </a:t>
            </a:r>
            <a:r>
              <a:rPr lang="ru-RU" sz="1200" dirty="0" smtClean="0"/>
              <a:t>басы </a:t>
            </a:r>
            <a:r>
              <a:rPr lang="ru-RU" sz="1200" dirty="0" err="1" smtClean="0"/>
              <a:t>болған Б-тың алғашқы кітабы</a:t>
            </a:r>
            <a:r>
              <a:rPr lang="ru-RU" sz="1200" dirty="0" smtClean="0"/>
              <a:t> – «</a:t>
            </a:r>
            <a:r>
              <a:rPr lang="ru-RU" sz="1200" dirty="0" err="1" smtClean="0"/>
              <a:t>Қырық мысал</a:t>
            </a:r>
            <a:r>
              <a:rPr lang="ru-RU" sz="1200" dirty="0" smtClean="0"/>
              <a:t>» 1909 </a:t>
            </a:r>
            <a:r>
              <a:rPr lang="ru-RU" sz="1200" dirty="0" err="1" smtClean="0"/>
              <a:t>жылы</a:t>
            </a:r>
            <a:r>
              <a:rPr lang="ru-RU" sz="1200" dirty="0" smtClean="0"/>
              <a:t> </a:t>
            </a:r>
            <a:r>
              <a:rPr lang="ru-RU" sz="1200" dirty="0" err="1" smtClean="0"/>
              <a:t>жарық көрді</a:t>
            </a:r>
            <a:r>
              <a:rPr lang="ru-RU" sz="1200" dirty="0" smtClean="0"/>
              <a:t>.  </a:t>
            </a:r>
            <a:r>
              <a:rPr lang="ru-RU" sz="1200" dirty="0" err="1" smtClean="0"/>
              <a:t>Ол</a:t>
            </a:r>
            <a:r>
              <a:rPr lang="ru-RU" sz="1200" dirty="0" smtClean="0"/>
              <a:t> </a:t>
            </a:r>
            <a:r>
              <a:rPr lang="ru-RU" sz="1200" dirty="0" err="1" smtClean="0"/>
              <a:t>бұл еңбегінде Ресей</a:t>
            </a:r>
            <a:r>
              <a:rPr lang="ru-RU" sz="1200" dirty="0" smtClean="0"/>
              <a:t> </a:t>
            </a:r>
            <a:r>
              <a:rPr lang="ru-RU" sz="1200" dirty="0" err="1" smtClean="0"/>
              <a:t>отаршыларының зорлық-зомбылығын, елдің тұралаған халін</a:t>
            </a:r>
            <a:r>
              <a:rPr lang="ru-RU" sz="1200" dirty="0" smtClean="0"/>
              <a:t> </a:t>
            </a:r>
            <a:r>
              <a:rPr lang="ru-RU" sz="1200" dirty="0" err="1" smtClean="0"/>
              <a:t>жұмбақтап, тұспалдап жеткізді</a:t>
            </a:r>
            <a:r>
              <a:rPr lang="ru-RU" sz="1200" dirty="0" smtClean="0"/>
              <a:t>. </a:t>
            </a:r>
            <a:r>
              <a:rPr lang="ru-RU" sz="1200" dirty="0" err="1" smtClean="0"/>
              <a:t>Байтұрсынұлы мысал</a:t>
            </a:r>
            <a:r>
              <a:rPr lang="ru-RU" sz="1200" dirty="0" smtClean="0"/>
              <a:t> </a:t>
            </a:r>
            <a:r>
              <a:rPr lang="ru-RU" sz="1200" dirty="0" err="1" smtClean="0"/>
              <a:t>жанрының қызықты формасы</a:t>
            </a:r>
            <a:r>
              <a:rPr lang="ru-RU" sz="1200" dirty="0" smtClean="0"/>
              <a:t>, </a:t>
            </a:r>
            <a:r>
              <a:rPr lang="ru-RU" sz="1200" dirty="0" err="1" smtClean="0"/>
              <a:t>ұғымды идеясы</a:t>
            </a:r>
            <a:r>
              <a:rPr lang="ru-RU" sz="1200" dirty="0" smtClean="0"/>
              <a:t>, </a:t>
            </a:r>
            <a:r>
              <a:rPr lang="ru-RU" sz="1200" dirty="0" err="1" smtClean="0"/>
              <a:t>уытты</a:t>
            </a:r>
            <a:r>
              <a:rPr lang="ru-RU" sz="1200" dirty="0" smtClean="0"/>
              <a:t> </a:t>
            </a:r>
            <a:r>
              <a:rPr lang="ru-RU" sz="1200" dirty="0" err="1" smtClean="0"/>
              <a:t>тілі</a:t>
            </a:r>
            <a:r>
              <a:rPr lang="ru-RU" sz="1200" dirty="0" smtClean="0"/>
              <a:t> </a:t>
            </a:r>
            <a:r>
              <a:rPr lang="ru-RU" sz="1200" dirty="0" err="1" smtClean="0"/>
              <a:t>арқылы әлеум.</a:t>
            </a:r>
            <a:r>
              <a:rPr lang="ru-RU" sz="1200" dirty="0" smtClean="0"/>
              <a:t> </a:t>
            </a:r>
            <a:r>
              <a:rPr lang="ru-RU" sz="1200" dirty="0" err="1" smtClean="0"/>
              <a:t>сананың оянуына</a:t>
            </a:r>
            <a:r>
              <a:rPr lang="ru-RU" sz="1200" dirty="0" smtClean="0"/>
              <a:t> </a:t>
            </a:r>
            <a:r>
              <a:rPr lang="ru-RU" sz="1200" dirty="0" err="1" smtClean="0"/>
              <a:t>ықпал етті</a:t>
            </a:r>
            <a:r>
              <a:rPr lang="ru-RU" sz="1200" dirty="0" smtClean="0"/>
              <a:t>. </a:t>
            </a:r>
            <a:r>
              <a:rPr lang="ru-RU" sz="1200" dirty="0" err="1" smtClean="0"/>
              <a:t>Ақынның азаматтық арман-мақсаты, ой-толғамдары кестеленген</a:t>
            </a:r>
            <a:r>
              <a:rPr lang="ru-RU" sz="1200" dirty="0" smtClean="0"/>
              <a:t> </a:t>
            </a:r>
            <a:r>
              <a:rPr lang="ru-RU" sz="1200" dirty="0" err="1" smtClean="0"/>
              <a:t>өлеңдері </a:t>
            </a:r>
            <a:r>
              <a:rPr lang="ru-RU" sz="1200" dirty="0" smtClean="0"/>
              <a:t>«</a:t>
            </a:r>
            <a:r>
              <a:rPr lang="ru-RU" sz="1200" dirty="0" err="1" smtClean="0"/>
              <a:t>Маса</a:t>
            </a:r>
            <a:r>
              <a:rPr lang="ru-RU" sz="1200" dirty="0" smtClean="0"/>
              <a:t>» </a:t>
            </a:r>
            <a:r>
              <a:rPr lang="ru-RU" sz="1200" dirty="0" err="1" smtClean="0"/>
              <a:t>деген</a:t>
            </a:r>
            <a:r>
              <a:rPr lang="ru-RU" sz="1200" dirty="0" smtClean="0"/>
              <a:t> </a:t>
            </a:r>
            <a:r>
              <a:rPr lang="ru-RU" sz="1200" dirty="0" err="1" smtClean="0"/>
              <a:t>атпен</a:t>
            </a:r>
            <a:r>
              <a:rPr lang="ru-RU" sz="1200" dirty="0" smtClean="0"/>
              <a:t> </a:t>
            </a:r>
            <a:r>
              <a:rPr lang="ru-RU" sz="1200" dirty="0" err="1" smtClean="0"/>
              <a:t>жеке</a:t>
            </a:r>
            <a:r>
              <a:rPr lang="ru-RU" sz="1200" dirty="0" smtClean="0"/>
              <a:t> </a:t>
            </a:r>
            <a:r>
              <a:rPr lang="ru-RU" sz="1200" dirty="0" err="1" smtClean="0"/>
              <a:t>кітап</a:t>
            </a:r>
            <a:r>
              <a:rPr lang="ru-RU" sz="1200" dirty="0" smtClean="0"/>
              <a:t> </a:t>
            </a:r>
            <a:r>
              <a:rPr lang="ru-RU" sz="1200" dirty="0" err="1" smtClean="0"/>
              <a:t>болып</a:t>
            </a:r>
            <a:r>
              <a:rPr lang="ru-RU" sz="1200" dirty="0" smtClean="0"/>
              <a:t> </a:t>
            </a:r>
            <a:r>
              <a:rPr lang="ru-RU" sz="1200" dirty="0" err="1" smtClean="0"/>
              <a:t>жарық көрді </a:t>
            </a:r>
            <a:r>
              <a:rPr lang="ru-RU" sz="1200" dirty="0" smtClean="0"/>
              <a:t>(1911). </a:t>
            </a:r>
            <a:r>
              <a:rPr lang="ru-RU" sz="1200" dirty="0" err="1" smtClean="0"/>
              <a:t>«Масаның» негізгі</a:t>
            </a:r>
            <a:r>
              <a:rPr lang="ru-RU" sz="1200" dirty="0" smtClean="0"/>
              <a:t> </a:t>
            </a:r>
            <a:r>
              <a:rPr lang="ru-RU" sz="1200" dirty="0" err="1" smtClean="0"/>
              <a:t>идеялық қазығы </a:t>
            </a:r>
            <a:r>
              <a:rPr lang="ru-RU" sz="1200" dirty="0" smtClean="0"/>
              <a:t>– </a:t>
            </a:r>
            <a:r>
              <a:rPr lang="ru-RU" sz="1200" dirty="0" err="1" smtClean="0"/>
              <a:t>жұртшылықты оқуға, өнер-білімге шақыру, мәдениетті уағыздау, еңбек етуге</a:t>
            </a:r>
            <a:r>
              <a:rPr lang="ru-RU" sz="1200" dirty="0" smtClean="0"/>
              <a:t> </a:t>
            </a:r>
            <a:r>
              <a:rPr lang="ru-RU" sz="1200" dirty="0" err="1" smtClean="0"/>
              <a:t>үндеу.</a:t>
            </a:r>
            <a:r>
              <a:rPr lang="ru-RU" sz="1200" dirty="0" smtClean="0"/>
              <a:t> </a:t>
            </a:r>
            <a:r>
              <a:rPr lang="ru-RU" sz="1200" dirty="0" err="1" smtClean="0"/>
              <a:t>Ақын халықты қараңғылық, енжарлық, кәсіпке марғаулық сияқты кемшіліктерден</a:t>
            </a:r>
            <a:r>
              <a:rPr lang="ru-RU" sz="1200" dirty="0" smtClean="0"/>
              <a:t> </a:t>
            </a:r>
            <a:r>
              <a:rPr lang="ru-RU" sz="1200" dirty="0" err="1" smtClean="0"/>
              <a:t>арылуға шақырды.</a:t>
            </a:r>
            <a:r>
              <a:rPr lang="ru-RU" sz="1200" dirty="0" smtClean="0"/>
              <a:t> </a:t>
            </a:r>
            <a:r>
              <a:rPr lang="ru-RU" sz="1200" dirty="0" err="1" smtClean="0"/>
              <a:t>Абайдың ағартушылық, сыншылдық дәстүрін жаңарта отырып</a:t>
            </a:r>
            <a:r>
              <a:rPr lang="ru-RU" sz="1200" dirty="0" smtClean="0"/>
              <a:t>, </a:t>
            </a:r>
            <a:r>
              <a:rPr lang="ru-RU" sz="1200" dirty="0" err="1" smtClean="0"/>
              <a:t>Байтұрсынұлы </a:t>
            </a:r>
            <a:r>
              <a:rPr lang="ru-RU" sz="1200" dirty="0" smtClean="0"/>
              <a:t>20 </a:t>
            </a:r>
            <a:r>
              <a:rPr lang="ru-RU" sz="1200" dirty="0" err="1" smtClean="0"/>
              <a:t>ғ</a:t>
            </a:r>
            <a:r>
              <a:rPr lang="ru-RU" sz="1200" dirty="0" smtClean="0"/>
              <a:t>. </a:t>
            </a:r>
            <a:r>
              <a:rPr lang="ru-RU" sz="1200" dirty="0" err="1" smtClean="0"/>
              <a:t>басындағы қазақ әдебиетін төңкерісшіл-демократтық дәрежеге көтерді.</a:t>
            </a:r>
            <a:r>
              <a:rPr lang="ru-RU" sz="1200" dirty="0" smtClean="0"/>
              <a:t> </a:t>
            </a:r>
            <a:r>
              <a:rPr lang="ru-RU" sz="1200" dirty="0" err="1" smtClean="0"/>
              <a:t>Сондай-ақ Байтұрсынұлы қазақ тіліне</a:t>
            </a:r>
            <a:r>
              <a:rPr lang="ru-RU" sz="1200" dirty="0" smtClean="0"/>
              <a:t> А.С.Пушкин, М.Ю.Лермонтов, Ф.Вольтер, С.Я.Надсон </a:t>
            </a:r>
            <a:r>
              <a:rPr lang="ru-RU" sz="1200" dirty="0" err="1" smtClean="0"/>
              <a:t>өлеңдерін аударды</a:t>
            </a:r>
            <a:r>
              <a:rPr lang="ru-RU" sz="1200" dirty="0" smtClean="0"/>
              <a:t>. </a:t>
            </a:r>
            <a:r>
              <a:rPr lang="ru-RU" sz="1200" dirty="0" err="1" smtClean="0"/>
              <a:t>Бұл аудармалар</a:t>
            </a:r>
            <a:r>
              <a:rPr lang="ru-RU" sz="1200" dirty="0" smtClean="0"/>
              <a:t> </a:t>
            </a:r>
            <a:r>
              <a:rPr lang="ru-RU" sz="1200" dirty="0" err="1" smtClean="0"/>
              <a:t>Байтұрсыновтың тақырыпты, идеялық-көркемдік деңгейі жоғары туындылар</a:t>
            </a:r>
            <a:r>
              <a:rPr lang="ru-RU" sz="1200" dirty="0" smtClean="0"/>
              <a:t>.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ulet_wedding_party 067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7849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Хронология                                     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Байтұрсынов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Туған жері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бұрынғы Торғай уезінің Тосын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болысы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(қазіргі Қостанай облысының Жангелдин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ауданындағы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Ақкөл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ауылы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1882—84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мектебінде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оқыды.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1890 ж.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Торғайдағы екі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кластық, орыс-қазақ училищесін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1895 ж.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Орынбордағы мұғалімдер мектебін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бітірген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1895—1909 ж.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Ақтөбе, Қостанай, Қарқаралы уездеріндегі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мектептер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орыс-қазақ училищелерінде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мұғалімдік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қызмет атқарады.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1909 ж.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патша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үкіметінің саясатына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наразылық білдіргені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үшін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Семей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түрмесіне жабылып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1910 ж.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аударылды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1913 ж.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Орынборда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«Қазақ» газетін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ұйымдастырып,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1917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жылдың аяғына дейін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оның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редакторы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Патша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үкіметі құлатылғаннан кейін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ұлт-азаттық қозғалыс күшейеді.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1918-19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Алашорда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қатарында болады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1919 ж.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маусымның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 өлкесін басқаратын Әскери-революциялық комитеттің мүшелігіне тағайындалады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1922-25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Қазақстан Халық ағарту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комиссариаты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жанындағы ғылыми-әдеби комиссияның төрағасы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Халық ағарту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комиссары,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Бүкілресейлік ОАК-ның,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ҚР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ОАК-нің мүшесі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Түркістан Компартиясы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ОК-нің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органы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Ақ жол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газетінде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қызметкер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1925-29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 халық ағарту институтында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(Ташкент)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және ҚазПИ-де оқытушы болды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1929 ж.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маусымында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қамауға алынып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өзі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Архангельск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облысына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аударылған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жұбайы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қызы Томскіге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жіберілген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1934 ж.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Қызыл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Крест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комиссиясында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қызмет еткен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Пешкованың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(Максим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Горькийдің зайыбы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қолдаухатымен Ахмет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Байтұрсынұлы босатылған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жанұясымен бірге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Алматыға қайта оралған.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1937 ж.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қазан айында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Байтұрсынұлы тағы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қамауға алынған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айдан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желтоқсанның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халық жауы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есебінде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атылған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Сәкен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Сейфуллин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баға беріп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Байтұрсынұлы туралы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былай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депті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…Өзге оқыған мырзалар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іздеп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жүргенде, қорлыққа шыдап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құлдыққа көніп, ұйқы басқан қалың қазақтың ұлт намысын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жыртып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ұлттық арын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жоқтаған патша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заманында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жалғыз-ақ Ахмет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Қазақтың ол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уақыттағы кейбір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оқығандары уез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губерния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соттарына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күш салып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тілмәш болып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кейбірі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ұлықтық іздеп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жүргенде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 ұлтына жанын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аямай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қызмет қылды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халықтың арын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іздеп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өзінің ойға алған ісі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үшін бір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бәйгеге тікті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Мұхтар Әуезов былай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депті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Ахаң ашқан қазақ мектебі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Ахаң түрлеген ана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Ахаң салған әдебиеттегі елшілдік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ұраны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«Қырық мысал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;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«Қазақ» газетінің қан жылаған қазақ баласына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істеген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еңбегі, өнер-білім, саясат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жолындағы қажымаған қайраты, біз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ұмытсақ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тарих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ұмытпайтын істер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Бірақ зорлықпен, күшпен дегенін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болдырып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үйренген большевиктер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бұл ақиқатты теріске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шығарып, оның есімін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еңбегін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тарихтан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өшіруге тырысып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бақты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Оны бар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ғұмырын адал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қызмет етуге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арнаған туған халқына жау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көрсетіп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халық жауы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жалалы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жамылғыны жауып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атқызды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атағандарды қуғынға салды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Бәрібір олар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мақсатына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жете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алмады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Жала 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бұлт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шындық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күн екен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заманы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қайта туып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шындықтың шұғыласы өз нұрын төкті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Ұлтын сүйген ұлтжанды Ахаң, Ахмет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Байтұрсынұлы өз халқымен қайта табысты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Рисунок 6" descr="6fLNP9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0"/>
            <a:ext cx="1547664" cy="1772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ture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4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64096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Шығармалары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Байтұрсынұлы шығармашылық жұмысын өлең жазудан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бастаған.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еңбекші халықтың ауыр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халін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арман-тілегін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мұң-мұқтажын көрсетіп, жұртшылықты оқуға, білім-ғылымға, рухани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биіктікке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адамгершілікке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мәдениетті көтеруге, еңбек етуге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шақырады.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Патшалық Ресейдің қанаушылық-отаршылдық саясатын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шенді-шекпендінің алдында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құлдық ұрған шенеуніктердің опасыздығын сынады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Ақынның алғашқы өлеңдері «Қырық мысал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аударма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жинағында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1909 ж.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Санкт-Петербургте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жарық көрді.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Бұл кітабы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арқылы қалың ұйқыда жатқан қараңғы елге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жар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салып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олардың ой-санасын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оятуға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жігер-қайратын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білімін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жұмсайды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Ақын әрбір аудармасының соңына өзінің негізгі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айтайын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түйінді мәселесін халқымыздың сол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кездегі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тұрмыс-тіршілігіне, мінезіне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психологиясына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сәйкес қосып отырған.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Байтұрсынұлының екінші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кітабы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(1911).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Бұл кітапқа енген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өлеңдерінде ақын қараңғылық, надандық, шаруаға енжарлық, кәсіпке марғаулық сияқты кемшіліктерді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сынады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Көптеген өлеңдері сол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кездегі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ағартушылық бағытпен үндес болды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Шоқан,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Абай,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Ыбырай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қалыптастырған дәстүрлерді, гуманистік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демократиялық бағыттағы өрісті ойларды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өзінше жалғастырушы ретінде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көрінді.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Қоршаған ортаға ойлана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сын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көзімен қарайды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қоғам қалпына көңілі толмайды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«Қазақ салты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«Қазақ, қалпы»,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Досыма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хат»,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Жиған-терген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Тілек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батам»,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Жауға түскен жан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сөзі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Бақ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т.б.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өлеңдерінің мазмұны осыны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танытады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Кітаптың ішкі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сазы мен 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өрнек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сөз орамы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қазақ поэзиясына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тән өзіндік жаңалық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өзгеріс әкелді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5d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8856984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Әдебиеттану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Халық ауыз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әдебиетінің үлгілерін жинап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жарыққа шығаруда Байтұрсынұлы зор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еңбек сіңірді.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Әдебиет саласындағы алғашқы зерттеуі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оның «Қазақ» газетінің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1913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жылғы үш санында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шыққан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Қазақтың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ақыны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көлемді мақаласын атауға болады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қазақ халқының рухани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өмірінде Абайдың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аса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тұлға екені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өмірбаяны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шығармаларының мазмұн тереңдігі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ақындық шеберлігі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поэтикасы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әдебиеттерімен байланысы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ойлы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пікірлер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айтылған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ақын мұрасының эстетикалық қадір-қасиеттері ашылған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Қазақтың эпостық жыры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«Ер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Сайында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алғы сөз бен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түсініктемелер жазып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оны 1923 ж.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Москвада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шығарды.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Қазақ ауыз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әдебиетінде молынан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сақталған жоқтау-жырларын арнайы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жүйелеп, сұрыптап,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1926 ж. «23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жоқтау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атпен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жариялады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Байтұрсынұлының қазақ әдебиеттану ғылымы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әдебиет тарихы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жөніндегі тұңғыш көлемді еңбегі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—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Әдебиет танытқыш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(1926).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Мұнда көркем сөз өнерінің табиғаты,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сыры,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мазмұны, ерекшеліктері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жанрлары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жаңа терминдер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ұғымдар жайлы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жан-жақты зерттеулер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тұжырымдар сөз болды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Бұл еңбегінде Байтұрсынұлы ауыз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әдебиеті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жазба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әдебиетінің әлеуметтік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қоғамдық мән-маңызын ашудан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гөрі адамгершілік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эстетикалық әсемдік әуенін талдауға көбірек көңіл бөлген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Сондай-ақ мұнда жазба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әдебиеттегі ағымдар, әдістер туралы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ой-түйіндер айтылған.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Кітаптың бірінші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бөлімі «Сөз өнерінің ғылымы» деп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көркем сөздің толып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жатқан қыры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мен сыры,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тараулар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тармақтар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әуезділігінің қыруар шарттары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сөздің өлең болатын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мәнісі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өлең айшықтары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шумақ түрлері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тармақ тұлғалары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бунақ буындары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ұйқастығы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т.б.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сөз етіледі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бөлімі «Қара сөз бен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дарынды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сөз жүйесі» деп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көркем қара сөз табиғаты, оның тараулары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шежіре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хат,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өмірбаян,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мінездеме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әңгіме, «әліптеме, әліптеу тәртібі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мәнді әліптеме, сәнді әліптеме, жол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әліптемесі, байымдама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байымдау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әдістері, түрлері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пән,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сын,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шешен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сөз, оның түрлері, саясат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шешен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сөзі, білімді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шешен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сөзі, уағыз көркем сөз» деп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жүйелеп келіп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әңгіме, романға сипаттама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Еңбектің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сындар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дәуірі, онда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шығарма түрлері» атты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тарауы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өте маныз-ды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сыншыл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реализм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алғашқы пікірлер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нышанын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кездестіруге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Байтұрсынұлы Еуропа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жұртындағы сындар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әдебиетінің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бай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тәжірибесін меңгеруге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бет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алушылық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қазақ көркем сөз ізденістерінде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сәйкестік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үйлесімділік тапқанын айтады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Байтұрсынұлы әдебиет зерттеушісі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қазақ әдебиетінің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процесін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дара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бөліп қарамай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барлық халықтар әдебиетіне ортақ сипаттармен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ұштастыра талдауға тырысады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Байтұрсынұлының жыраулардың мұрасын жетік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білетінін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еңбегінен айқын көреміз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Сөз өнерінің көне дәуірдегі үлгілері,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15-17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ғ-лардағы жыраулар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поэзиясының біразы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ақын назарына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іліккен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Асан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Қайғы, Нысанбай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жырау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Бұдабай ақын, Наурызбай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Құбыла ақын, Жарылғап ақын, Алтыбас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Ақмолда, Әбубәкір, Шортанбай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Байтоқ, Сүгір ақын, Мұрат, Досжан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Орынбай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Шернияз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т, б.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ақын-жазушылар шығармаларынан үзінділер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бар.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1369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Аудармалары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Байтұрсынұлы қалдырған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бай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мұраның тағы бір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саласы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көркем аударма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орыс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классиктерінің шығармаларын қазақ тіліне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аударып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көркем қазынаның бұл саласын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байытуға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мол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үлес қосты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И.А. Крылов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мысалдарының бір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тобын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қазақ тіліне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аударып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«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Қырық мысал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деген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атпен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жеке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жинақ қылып бастырды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И.И.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Хемницердің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Атпен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есек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»,А.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Пушкиннің «Балықшы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мен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балық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», «Алтын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әтеш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Данышпан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Аликтің ажалы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шығармаларын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орыстың белгілі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лирик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ақыны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С.Я.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Надсонның өлеңін қазақ тіліне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аударды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6064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1295699057_wallpapers-by-rokott007-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8964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6.Түркітану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Байтұрсынұлы тілші-ғалым ретінде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 тілінің табиғаты, өзгешеліктері,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араб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әліпбиінің жайы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 тілін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оқыту әдістемесі туралы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мақалалар жазды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1926 ж,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Бакуде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болған түркітанушылардың Бүкілодақтық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1-съезіне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Түркі тілдеріндегі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терминология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жайлы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тақырыпта баяндама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Байтұрсынұлы қазақ балаларының 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сауатын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 күш жұмсады.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мақсатта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 құралы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(1912),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(1914);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ересектердің сауатын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ашуға арнап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Әліпби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(1924),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Жаңа әліпби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(1926)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оқулықтар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тың еңбектер ұсынды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 грамматикасына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қатысты категориялардың әрқайсысына қазақша ғылыми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морфологиялық тұлға-тәсілдерді жаңаша талдау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жаңаша анықтамалар берді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 фонетикасы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грамматикасын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талдауда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тілдің типологиялық ерекшеліктері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өзіндік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барысын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ескеру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принципін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Байтұрсынұлы қазақ тілі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ғасырдың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қалыптастырып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ірге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Араб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графикасына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негізделген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 жазуының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реформаторы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1360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</cp:revision>
  <dcterms:modified xsi:type="dcterms:W3CDTF">2011-10-21T15:58:05Z</dcterms:modified>
</cp:coreProperties>
</file>