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3"/>
  </p:notesMasterIdLst>
  <p:sldIdLst>
    <p:sldId id="306" r:id="rId2"/>
    <p:sldId id="257" r:id="rId3"/>
    <p:sldId id="258" r:id="rId4"/>
    <p:sldId id="256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014" y="-6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5361123-5A5D-4888-BC54-0EDDA29ECD6C}" type="datetimeFigureOut">
              <a:rPr lang="ru-RU"/>
              <a:pPr>
                <a:defRPr/>
              </a:pPr>
              <a:t>31.01.2011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955A560-261B-4DDF-957B-EB63B82060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093788" y="933450"/>
            <a:ext cx="4484687" cy="33639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31875" y="4624388"/>
            <a:ext cx="4611688" cy="3735387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41438" y="914400"/>
            <a:ext cx="4176712" cy="31337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46163" y="4352925"/>
            <a:ext cx="4772025" cy="3479800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093788" y="933450"/>
            <a:ext cx="4484687" cy="33639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31875" y="4624388"/>
            <a:ext cx="4611688" cy="3735387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19213" y="877888"/>
            <a:ext cx="4217987" cy="31654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0450" y="4349750"/>
            <a:ext cx="4741863" cy="3513138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kk-KZ" smtClean="0"/>
              <a:t>Орыс жажушылары</a:t>
            </a:r>
            <a:endParaRPr lang="ru-RU" smtClean="0"/>
          </a:p>
        </p:txBody>
      </p:sp>
      <p:sp>
        <p:nvSpPr>
          <p:cNvPr id="6144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285E55-9BCB-4BB3-ABD2-27D5E4E2B09E}" type="slidenum">
              <a:rPr lang="kk-K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kk-K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4F054-541B-4A30-9D52-ACB6195C12B5}" type="datetimeFigureOut">
              <a:rPr lang="en-US"/>
              <a:pPr>
                <a:defRPr/>
              </a:pPr>
              <a:t>1/31/2011</a:t>
            </a:fld>
            <a:endParaRPr lang="en-US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A0C120-9063-42FF-9948-450D387F6F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221FE3-00AA-4F64-8BC9-CB54BA991EBC}" type="datetimeFigureOut">
              <a:rPr lang="en-US"/>
              <a:pPr>
                <a:defRPr/>
              </a:pPr>
              <a:t>1/31/2011</a:t>
            </a:fld>
            <a:endParaRPr lang="en-US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97C516-6CF7-4E2C-87B0-EE8511CADB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168DB-79C1-49F4-873B-A12BD9FBFCD9}" type="datetimeFigureOut">
              <a:rPr lang="en-US"/>
              <a:pPr>
                <a:defRPr/>
              </a:pPr>
              <a:t>1/31/2011</a:t>
            </a:fld>
            <a:endParaRPr lang="en-US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0FB7C-9246-48CF-ADFD-091020968C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6C9CE-7A84-4ED0-A1D5-86C3FC6AA60B}" type="datetimeFigureOut">
              <a:rPr lang="en-US"/>
              <a:pPr>
                <a:defRPr/>
              </a:pPr>
              <a:t>1/31/2011</a:t>
            </a:fld>
            <a:endParaRPr lang="en-US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18707-7461-4C1C-8C3C-7F8F12A1EE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54975-A1CD-45E0-AD7A-4B6BA6EDA9C5}" type="datetimeFigureOut">
              <a:rPr lang="en-US"/>
              <a:pPr>
                <a:defRPr/>
              </a:pPr>
              <a:t>1/31/2011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45517-1410-4B45-9055-EDBFA28231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55482-4AB8-415E-850D-1814C28002A0}" type="datetimeFigureOut">
              <a:rPr lang="en-US"/>
              <a:pPr>
                <a:defRPr/>
              </a:pPr>
              <a:t>1/31/2011</a:t>
            </a:fld>
            <a:endParaRPr lang="en-US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F561D4-E579-4E30-A4BD-D07EF3B38F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D4078-1E29-4855-83F6-13792E3863D0}" type="datetimeFigureOut">
              <a:rPr lang="en-US"/>
              <a:pPr>
                <a:defRPr/>
              </a:pPr>
              <a:t>1/31/2011</a:t>
            </a:fld>
            <a:endParaRPr lang="en-US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6EA5E-30AC-49BF-ABB5-C8B63CB3B9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F42BF-3897-4D23-9A1F-80831CFAFC6C}" type="datetimeFigureOut">
              <a:rPr lang="en-US"/>
              <a:pPr>
                <a:defRPr/>
              </a:pPr>
              <a:t>1/31/2011</a:t>
            </a:fld>
            <a:endParaRPr lang="en-US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B3EAE-92AA-45B9-AEFE-381588450A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0A2AF-9945-43DB-AFB3-20A658462629}" type="datetimeFigureOut">
              <a:rPr lang="en-US"/>
              <a:pPr>
                <a:defRPr/>
              </a:pPr>
              <a:t>1/31/2011</a:t>
            </a:fld>
            <a:endParaRPr lang="en-US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A4D051-2C8C-405F-810E-A10620A4EE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60305-4291-43DC-AF7D-F44209C5331B}" type="datetimeFigureOut">
              <a:rPr lang="en-US"/>
              <a:pPr>
                <a:defRPr/>
              </a:pPr>
              <a:t>1/31/2011</a:t>
            </a:fld>
            <a:endParaRPr lang="en-US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253061-1D95-4E37-8973-6F64B7BBBE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BE3968-6E20-4227-B58F-25BBD09EFEC1}" type="datetimeFigureOut">
              <a:rPr lang="en-US"/>
              <a:pPr>
                <a:defRPr/>
              </a:pPr>
              <a:t>1/31/2011</a:t>
            </a:fld>
            <a:endParaRPr lang="en-US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44C81A-6FA2-41F1-A324-E5622586A0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E0B3F4E-2987-4540-B356-07349F9011EC}" type="datetimeFigureOut">
              <a:rPr lang="en-US"/>
              <a:pPr>
                <a:defRPr/>
              </a:pPr>
              <a:t>1/31/2011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39746D6-C81F-46B8-B50C-198E507FF3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0" r:id="rId2"/>
    <p:sldLayoutId id="2147483712" r:id="rId3"/>
    <p:sldLayoutId id="2147483709" r:id="rId4"/>
    <p:sldLayoutId id="2147483708" r:id="rId5"/>
    <p:sldLayoutId id="2147483707" r:id="rId6"/>
    <p:sldLayoutId id="2147483706" r:id="rId7"/>
    <p:sldLayoutId id="2147483705" r:id="rId8"/>
    <p:sldLayoutId id="2147483713" r:id="rId9"/>
    <p:sldLayoutId id="2147483704" r:id="rId10"/>
    <p:sldLayoutId id="214748370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2514600"/>
            <a:ext cx="7848600" cy="2819400"/>
          </a:xfrm>
        </p:spPr>
        <p:txBody>
          <a:bodyPr>
            <a:normAutofit fontScale="90000"/>
          </a:bodyPr>
          <a:lstStyle/>
          <a:p>
            <a:pPr algn="l" eaLnBrk="1" hangingPunct="1">
              <a:defRPr/>
            </a:pPr>
            <a:r>
              <a:rPr lang="kk-KZ" dirty="0" smtClean="0">
                <a:solidFill>
                  <a:schemeClr val="tx1">
                    <a:lumMod val="95000"/>
                  </a:schemeClr>
                </a:solidFill>
              </a:rPr>
              <a:t/>
            </a:r>
            <a:br>
              <a:rPr lang="kk-KZ" dirty="0" smtClean="0">
                <a:solidFill>
                  <a:schemeClr val="tx1">
                    <a:lumMod val="95000"/>
                  </a:schemeClr>
                </a:solidFill>
              </a:rPr>
            </a:br>
            <a:r>
              <a:rPr lang="kk-KZ" dirty="0" smtClean="0">
                <a:solidFill>
                  <a:schemeClr val="tx1">
                    <a:lumMod val="95000"/>
                  </a:schemeClr>
                </a:solidFill>
              </a:rPr>
              <a:t>               Үй тапсырмасы</a:t>
            </a:r>
            <a:br>
              <a:rPr lang="kk-KZ" dirty="0" smtClean="0">
                <a:solidFill>
                  <a:schemeClr val="tx1">
                    <a:lumMod val="95000"/>
                  </a:schemeClr>
                </a:solidFill>
              </a:rPr>
            </a:br>
            <a:r>
              <a:rPr lang="kk-KZ" dirty="0" smtClean="0">
                <a:solidFill>
                  <a:schemeClr val="tx1">
                    <a:lumMod val="95000"/>
                  </a:schemeClr>
                </a:solidFill>
              </a:rPr>
              <a:t/>
            </a:r>
            <a:br>
              <a:rPr lang="kk-KZ" dirty="0" smtClean="0">
                <a:solidFill>
                  <a:schemeClr val="tx1">
                    <a:lumMod val="95000"/>
                  </a:schemeClr>
                </a:solidFill>
              </a:rPr>
            </a:br>
            <a:r>
              <a:rPr lang="kk-KZ" sz="3200" dirty="0" smtClean="0">
                <a:solidFill>
                  <a:srgbClr val="FF0000"/>
                </a:solidFill>
              </a:rPr>
              <a:t>1- топ  </a:t>
            </a:r>
            <a:br>
              <a:rPr lang="kk-KZ" sz="3200" dirty="0" smtClean="0">
                <a:solidFill>
                  <a:srgbClr val="FF0000"/>
                </a:solidFill>
              </a:rPr>
            </a:br>
            <a:r>
              <a:rPr lang="kk-KZ" sz="3200" dirty="0" smtClean="0">
                <a:solidFill>
                  <a:schemeClr val="tx1">
                    <a:lumMod val="95000"/>
                  </a:schemeClr>
                </a:solidFill>
              </a:rPr>
              <a:t>Ж.Жабаевтың  өмір жолы мен шығармашылығына хронологиялық таблица жасап келу.</a:t>
            </a:r>
            <a:br>
              <a:rPr lang="kk-KZ" sz="3200" dirty="0" smtClean="0">
                <a:solidFill>
                  <a:schemeClr val="tx1">
                    <a:lumMod val="95000"/>
                  </a:schemeClr>
                </a:solidFill>
              </a:rPr>
            </a:br>
            <a:r>
              <a:rPr lang="kk-KZ" sz="3200" dirty="0" smtClean="0">
                <a:solidFill>
                  <a:schemeClr val="tx1">
                    <a:lumMod val="95000"/>
                  </a:schemeClr>
                </a:solidFill>
              </a:rPr>
              <a:t/>
            </a:r>
            <a:br>
              <a:rPr lang="kk-KZ" sz="3200" dirty="0" smtClean="0">
                <a:solidFill>
                  <a:schemeClr val="tx1">
                    <a:lumMod val="95000"/>
                  </a:schemeClr>
                </a:solidFill>
              </a:rPr>
            </a:br>
            <a:r>
              <a:rPr lang="kk-KZ" sz="3200" dirty="0" smtClean="0">
                <a:solidFill>
                  <a:srgbClr val="FF0000"/>
                </a:solidFill>
              </a:rPr>
              <a:t>2-топ </a:t>
            </a:r>
            <a:br>
              <a:rPr lang="kk-KZ" sz="3200" dirty="0" smtClean="0">
                <a:solidFill>
                  <a:srgbClr val="FF0000"/>
                </a:solidFill>
              </a:rPr>
            </a:br>
            <a:r>
              <a:rPr lang="kk-KZ" sz="3200" dirty="0" smtClean="0">
                <a:solidFill>
                  <a:srgbClr val="FF0000"/>
                </a:solidFill>
              </a:rPr>
              <a:t> </a:t>
            </a:r>
            <a:r>
              <a:rPr lang="kk-KZ" sz="3200" dirty="0" smtClean="0">
                <a:solidFill>
                  <a:schemeClr val="tx1">
                    <a:lumMod val="95000"/>
                  </a:schemeClr>
                </a:solidFill>
              </a:rPr>
              <a:t>Ж.Жабаевтың  шығармаларын жаттап  келу.</a:t>
            </a:r>
            <a:r>
              <a:rPr lang="kk-KZ" dirty="0" smtClean="0">
                <a:solidFill>
                  <a:schemeClr val="tx1">
                    <a:lumMod val="95000"/>
                  </a:schemeClr>
                </a:solidFill>
              </a:rPr>
              <a:t/>
            </a:r>
            <a:br>
              <a:rPr lang="kk-KZ" dirty="0" smtClean="0">
                <a:solidFill>
                  <a:schemeClr val="tx1">
                    <a:lumMod val="95000"/>
                  </a:schemeClr>
                </a:solidFill>
              </a:rPr>
            </a:br>
            <a:endParaRPr lang="ru-RU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images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57200" y="304800"/>
            <a:ext cx="38862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6842125" y="39227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kk-KZ">
              <a:latin typeface="Constantia" pitchFamily="18" charset="0"/>
            </a:endParaRPr>
          </a:p>
        </p:txBody>
      </p:sp>
      <p:sp>
        <p:nvSpPr>
          <p:cNvPr id="14340" name="Rectangle 6"/>
          <p:cNvSpPr>
            <a:spLocks noChangeArrowheads="1"/>
          </p:cNvSpPr>
          <p:nvPr/>
        </p:nvSpPr>
        <p:spPr bwMode="auto">
          <a:xfrm>
            <a:off x="4495800" y="914400"/>
            <a:ext cx="4267200" cy="4968875"/>
          </a:xfrm>
          <a:prstGeom prst="rect">
            <a:avLst/>
          </a:prstGeom>
          <a:solidFill>
            <a:srgbClr val="0033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k-KZ" sz="2000" b="1">
                <a:solidFill>
                  <a:schemeClr val="folHlink"/>
                </a:solidFill>
                <a:latin typeface="Constantia" pitchFamily="18" charset="0"/>
              </a:rPr>
              <a:t>М.О. Әуезов 1897 жылы Семей облысы, Абай ауданында дүниеге келген. Алғашында атасы Әуезден мұсылманша сауат ашып, хат таниды. Төңкеріс қарсаңында Алаш қозғалысының Семейдегі жұмысына қатысады. 20-жылдары Ленинград университетінде, Ташкенттегі Орта Азия университетінің асперантурасында оқиды. Бұл жылдары М.Әуезов әлем әдебиеті үлгісімен терең танысып, жан-жақты, кемел білім алып шығады.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6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57200" y="228600"/>
            <a:ext cx="82296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5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8600" y="228600"/>
            <a:ext cx="86106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8600" y="228600"/>
            <a:ext cx="86868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8600" y="304800"/>
            <a:ext cx="86868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81000" y="304800"/>
            <a:ext cx="83820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04800" y="228600"/>
            <a:ext cx="8458200" cy="619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3"/>
          <p:cNvSpPr txBox="1">
            <a:spLocks noChangeArrowheads="1"/>
          </p:cNvSpPr>
          <p:nvPr/>
        </p:nvSpPr>
        <p:spPr bwMode="auto">
          <a:xfrm>
            <a:off x="152400" y="1295400"/>
            <a:ext cx="883920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k-KZ" sz="320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 том 1942 жылы</a:t>
            </a:r>
          </a:p>
          <a:p>
            <a:r>
              <a:rPr lang="kk-KZ" sz="320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 том 1947 жылы                     </a:t>
            </a:r>
          </a:p>
          <a:p>
            <a:endParaRPr lang="kk-KZ" sz="320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kk-KZ" sz="320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320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 том 1952 жылы</a:t>
            </a:r>
          </a:p>
          <a:p>
            <a:r>
              <a:rPr lang="kk-KZ" sz="320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 том 1956 жылы</a:t>
            </a:r>
            <a:endParaRPr lang="ru-RU" sz="320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3505200" y="1295400"/>
            <a:ext cx="1600200" cy="1143000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3505200" y="3276600"/>
            <a:ext cx="1600200" cy="1143000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509" name="TextBox 6"/>
          <p:cNvSpPr txBox="1">
            <a:spLocks noChangeArrowheads="1"/>
          </p:cNvSpPr>
          <p:nvPr/>
        </p:nvSpPr>
        <p:spPr bwMode="auto">
          <a:xfrm>
            <a:off x="1752600" y="228600"/>
            <a:ext cx="55149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kk-KZ" sz="4400">
                <a:solidFill>
                  <a:srgbClr val="0070C0"/>
                </a:solidFill>
                <a:latin typeface="Constantia" pitchFamily="18" charset="0"/>
              </a:rPr>
              <a:t>“Абай жолы” романы</a:t>
            </a:r>
            <a:endParaRPr lang="ru-RU" sz="4400">
              <a:solidFill>
                <a:srgbClr val="0070C0"/>
              </a:solidFill>
              <a:latin typeface="Constantia" pitchFamily="18" charset="0"/>
            </a:endParaRPr>
          </a:p>
        </p:txBody>
      </p:sp>
      <p:sp>
        <p:nvSpPr>
          <p:cNvPr id="21510" name="TextBox 7"/>
          <p:cNvSpPr txBox="1">
            <a:spLocks noChangeArrowheads="1"/>
          </p:cNvSpPr>
          <p:nvPr/>
        </p:nvSpPr>
        <p:spPr bwMode="auto">
          <a:xfrm>
            <a:off x="5310188" y="1371600"/>
            <a:ext cx="3681412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k-KZ" sz="3200">
                <a:solidFill>
                  <a:srgbClr val="00B050"/>
                </a:solidFill>
                <a:latin typeface="Constantia" pitchFamily="18" charset="0"/>
              </a:rPr>
              <a:t>1949 ж. Мемлекет сыйлығы берілді</a:t>
            </a:r>
            <a:endParaRPr lang="ru-RU" sz="3200">
              <a:solidFill>
                <a:srgbClr val="00B050"/>
              </a:solidFill>
              <a:latin typeface="Constantia" pitchFamily="18" charset="0"/>
            </a:endParaRPr>
          </a:p>
        </p:txBody>
      </p:sp>
      <p:sp>
        <p:nvSpPr>
          <p:cNvPr id="21511" name="TextBox 8"/>
          <p:cNvSpPr txBox="1">
            <a:spLocks noChangeArrowheads="1"/>
          </p:cNvSpPr>
          <p:nvPr/>
        </p:nvSpPr>
        <p:spPr bwMode="auto">
          <a:xfrm>
            <a:off x="5257800" y="3429000"/>
            <a:ext cx="38862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k-KZ" sz="3200">
                <a:solidFill>
                  <a:srgbClr val="00B050"/>
                </a:solidFill>
                <a:latin typeface="Constantia" pitchFamily="18" charset="0"/>
              </a:rPr>
              <a:t>1959 ж. Лениндік сыйлыққа ие болды</a:t>
            </a:r>
            <a:endParaRPr lang="ru-RU" sz="3200">
              <a:solidFill>
                <a:srgbClr val="00B05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3"/>
          <p:cNvSpPr txBox="1">
            <a:spLocks noChangeArrowheads="1"/>
          </p:cNvSpPr>
          <p:nvPr/>
        </p:nvSpPr>
        <p:spPr bwMode="auto">
          <a:xfrm>
            <a:off x="381000" y="228600"/>
            <a:ext cx="8534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kk-KZ" sz="2400">
                <a:solidFill>
                  <a:srgbClr val="FF0000"/>
                </a:solidFill>
                <a:latin typeface="Constantia" pitchFamily="18" charset="0"/>
              </a:rPr>
              <a:t>ІІ Көркем шығарманың сюжеті, көтерген тақырыбы, проблематикасы </a:t>
            </a:r>
            <a:endParaRPr lang="ru-RU" sz="240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5" name="Блок-схема: несколько документов 4"/>
          <p:cNvSpPr/>
          <p:nvPr/>
        </p:nvSpPr>
        <p:spPr>
          <a:xfrm>
            <a:off x="6781800" y="4114800"/>
            <a:ext cx="2209800" cy="2514600"/>
          </a:xfrm>
          <a:prstGeom prst="flowChartMultidocumen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k-KZ">
              <a:solidFill>
                <a:srgbClr val="344E6D"/>
              </a:solidFill>
              <a:latin typeface="Arial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>
                <a:solidFill>
                  <a:srgbClr val="344E6D"/>
                </a:solidFill>
              </a:rPr>
              <a:t>Түн-түнекте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>
                <a:solidFill>
                  <a:srgbClr val="344E6D"/>
                </a:solidFill>
              </a:rPr>
              <a:t>Құз-қияда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>
                <a:solidFill>
                  <a:srgbClr val="344E6D"/>
                </a:solidFill>
              </a:rPr>
              <a:t>Қапада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>
                <a:solidFill>
                  <a:srgbClr val="344E6D"/>
                </a:solidFill>
              </a:rPr>
              <a:t>Қастықта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>
                <a:solidFill>
                  <a:srgbClr val="344E6D"/>
                </a:solidFill>
              </a:rPr>
              <a:t>Шайқаста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>
                <a:solidFill>
                  <a:srgbClr val="344E6D"/>
                </a:solidFill>
              </a:rPr>
              <a:t>Жұтта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0" name="Блок-схема: несколько документов 9"/>
          <p:cNvSpPr/>
          <p:nvPr/>
        </p:nvSpPr>
        <p:spPr>
          <a:xfrm>
            <a:off x="6629400" y="1371600"/>
            <a:ext cx="2362200" cy="2514600"/>
          </a:xfrm>
          <a:prstGeom prst="flowChartMultidocumen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k-KZ" sz="1600">
              <a:solidFill>
                <a:srgbClr val="344E6D"/>
              </a:solidFill>
              <a:latin typeface="Arial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1600">
                <a:solidFill>
                  <a:srgbClr val="344E6D"/>
                </a:solidFill>
              </a:rPr>
              <a:t>Тайғақта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1600">
                <a:solidFill>
                  <a:srgbClr val="344E6D"/>
                </a:solidFill>
              </a:rPr>
              <a:t>Жайлауда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1600">
                <a:solidFill>
                  <a:srgbClr val="344E6D"/>
                </a:solidFill>
              </a:rPr>
              <a:t>Еңісте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1600">
                <a:solidFill>
                  <a:srgbClr val="344E6D"/>
                </a:solidFill>
              </a:rPr>
              <a:t>Оқапта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1600">
                <a:solidFill>
                  <a:srgbClr val="344E6D"/>
                </a:solidFill>
              </a:rPr>
              <a:t>Асуда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1600">
                <a:solidFill>
                  <a:srgbClr val="344E6D"/>
                </a:solidFill>
              </a:rPr>
              <a:t>Тарауда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1600">
                <a:solidFill>
                  <a:srgbClr val="344E6D"/>
                </a:solidFill>
              </a:rPr>
              <a:t>Биікте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1" name="Блок-схема: несколько документов 10"/>
          <p:cNvSpPr/>
          <p:nvPr/>
        </p:nvSpPr>
        <p:spPr>
          <a:xfrm flipH="1">
            <a:off x="228600" y="4038600"/>
            <a:ext cx="2286000" cy="2667000"/>
          </a:xfrm>
          <a:prstGeom prst="flowChartMultidocumen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>
                <a:solidFill>
                  <a:srgbClr val="344E6D"/>
                </a:solidFill>
                <a:latin typeface="Times New Roman" pitchFamily="18" charset="0"/>
              </a:rPr>
              <a:t>Абай аға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>
                <a:solidFill>
                  <a:srgbClr val="344E6D"/>
                </a:solidFill>
                <a:latin typeface="Times New Roman" pitchFamily="18" charset="0"/>
              </a:rPr>
              <a:t>Кек жолында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>
                <a:solidFill>
                  <a:srgbClr val="344E6D"/>
                </a:solidFill>
                <a:latin typeface="Times New Roman" pitchFamily="18" charset="0"/>
              </a:rPr>
              <a:t>Қарашығын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>
                <a:solidFill>
                  <a:srgbClr val="344E6D"/>
                </a:solidFill>
                <a:latin typeface="Times New Roman" pitchFamily="18" charset="0"/>
              </a:rPr>
              <a:t>Өкініште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>
                <a:solidFill>
                  <a:srgbClr val="344E6D"/>
                </a:solidFill>
                <a:latin typeface="Times New Roman" pitchFamily="18" charset="0"/>
              </a:rPr>
              <a:t>Қақтығыста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>
                <a:solidFill>
                  <a:srgbClr val="344E6D"/>
                </a:solidFill>
                <a:latin typeface="Times New Roman" pitchFamily="18" charset="0"/>
              </a:rPr>
              <a:t>Қоршауда</a:t>
            </a:r>
          </a:p>
        </p:txBody>
      </p:sp>
      <p:sp>
        <p:nvSpPr>
          <p:cNvPr id="12" name="Блок-схема: несколько документов 11"/>
          <p:cNvSpPr/>
          <p:nvPr/>
        </p:nvSpPr>
        <p:spPr>
          <a:xfrm flipH="1">
            <a:off x="152400" y="1219200"/>
            <a:ext cx="2438400" cy="2667000"/>
          </a:xfrm>
          <a:prstGeom prst="flowChartMultidocumen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dirty="0">
                <a:solidFill>
                  <a:schemeClr val="accent6">
                    <a:lumMod val="50000"/>
                  </a:schemeClr>
                </a:solidFill>
              </a:rPr>
              <a:t>Қайтқанда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dirty="0">
                <a:solidFill>
                  <a:schemeClr val="accent6">
                    <a:lumMod val="50000"/>
                  </a:schemeClr>
                </a:solidFill>
              </a:rPr>
              <a:t>Қат-қабатта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dirty="0">
                <a:solidFill>
                  <a:schemeClr val="accent6">
                    <a:lumMod val="50000"/>
                  </a:schemeClr>
                </a:solidFill>
              </a:rPr>
              <a:t>Шытырманда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dirty="0">
                <a:solidFill>
                  <a:schemeClr val="accent6">
                    <a:lumMod val="50000"/>
                  </a:schemeClr>
                </a:solidFill>
              </a:rPr>
              <a:t>Бел-белесте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dirty="0">
                <a:solidFill>
                  <a:schemeClr val="accent6">
                    <a:lumMod val="50000"/>
                  </a:schemeClr>
                </a:solidFill>
              </a:rPr>
              <a:t>Өрде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dirty="0">
                <a:solidFill>
                  <a:schemeClr val="accent6">
                    <a:lumMod val="50000"/>
                  </a:schemeClr>
                </a:solidFill>
              </a:rPr>
              <a:t>Қияда 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2535" name="TextBox 12"/>
          <p:cNvSpPr txBox="1">
            <a:spLocks noChangeArrowheads="1"/>
          </p:cNvSpPr>
          <p:nvPr/>
        </p:nvSpPr>
        <p:spPr bwMode="auto">
          <a:xfrm>
            <a:off x="3373438" y="3581400"/>
            <a:ext cx="2619375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kk-KZ">
                <a:solidFill>
                  <a:srgbClr val="FF0000"/>
                </a:solidFill>
                <a:latin typeface="Constantia" pitchFamily="18" charset="0"/>
              </a:rPr>
              <a:t>М.Әуезов</a:t>
            </a:r>
          </a:p>
          <a:p>
            <a:pPr algn="ctr"/>
            <a:r>
              <a:rPr lang="kk-KZ">
                <a:solidFill>
                  <a:srgbClr val="FF0000"/>
                </a:solidFill>
                <a:latin typeface="Constantia" pitchFamily="18" charset="0"/>
              </a:rPr>
              <a:t>(1897-1961 ж.ж.)</a:t>
            </a:r>
          </a:p>
          <a:p>
            <a:pPr algn="ctr"/>
            <a:r>
              <a:rPr lang="kk-KZ" sz="3200">
                <a:solidFill>
                  <a:srgbClr val="FF0000"/>
                </a:solidFill>
                <a:latin typeface="Constantia" pitchFamily="18" charset="0"/>
              </a:rPr>
              <a:t>“Абай жолы” </a:t>
            </a:r>
          </a:p>
          <a:p>
            <a:pPr algn="ctr"/>
            <a:r>
              <a:rPr lang="kk-KZ" sz="2000">
                <a:solidFill>
                  <a:srgbClr val="FF0000"/>
                </a:solidFill>
                <a:latin typeface="Constantia" pitchFamily="18" charset="0"/>
              </a:rPr>
              <a:t>романы</a:t>
            </a:r>
            <a:endParaRPr lang="ru-RU" sz="200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22536" name="TextBox 15"/>
          <p:cNvSpPr txBox="1">
            <a:spLocks noChangeArrowheads="1"/>
          </p:cNvSpPr>
          <p:nvPr/>
        </p:nvSpPr>
        <p:spPr bwMode="auto">
          <a:xfrm>
            <a:off x="609600" y="1371600"/>
            <a:ext cx="7127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том</a:t>
            </a:r>
            <a:endParaRPr lang="ru-RU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7" name="Прямоугольник 17"/>
          <p:cNvSpPr>
            <a:spLocks noChangeArrowheads="1"/>
          </p:cNvSpPr>
          <p:nvPr/>
        </p:nvSpPr>
        <p:spPr bwMode="auto">
          <a:xfrm>
            <a:off x="533400" y="4191000"/>
            <a:ext cx="7318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том</a:t>
            </a:r>
            <a:endParaRPr lang="ru-RU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8" name="Прямоугольник 18"/>
          <p:cNvSpPr>
            <a:spLocks noChangeArrowheads="1"/>
          </p:cNvSpPr>
          <p:nvPr/>
        </p:nvSpPr>
        <p:spPr bwMode="auto">
          <a:xfrm>
            <a:off x="8153400" y="1524000"/>
            <a:ext cx="762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k-KZ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том</a:t>
            </a:r>
            <a:endParaRPr lang="ru-RU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9" name="Прямоугольник 19"/>
          <p:cNvSpPr>
            <a:spLocks noChangeArrowheads="1"/>
          </p:cNvSpPr>
          <p:nvPr/>
        </p:nvSpPr>
        <p:spPr bwMode="auto">
          <a:xfrm>
            <a:off x="8153400" y="4267200"/>
            <a:ext cx="7127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 том</a:t>
            </a:r>
            <a:endParaRPr lang="ru-RU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40" name="Picture 13" descr="images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962400" y="1371600"/>
            <a:ext cx="13716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Aba1i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429000" y="304800"/>
            <a:ext cx="121602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5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343400" y="4572000"/>
            <a:ext cx="1333500" cy="1828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3556" name="AutoShape 6"/>
          <p:cNvSpPr>
            <a:spLocks noChangeArrowheads="1"/>
          </p:cNvSpPr>
          <p:nvPr/>
        </p:nvSpPr>
        <p:spPr bwMode="auto">
          <a:xfrm>
            <a:off x="609600" y="4572000"/>
            <a:ext cx="914400" cy="990600"/>
          </a:xfrm>
          <a:prstGeom prst="foldedCorner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k-KZ">
                <a:latin typeface="Constantia" pitchFamily="18" charset="0"/>
              </a:rPr>
              <a:t>1 том</a:t>
            </a:r>
          </a:p>
        </p:txBody>
      </p:sp>
      <p:sp>
        <p:nvSpPr>
          <p:cNvPr id="23557" name="AutoShape 8"/>
          <p:cNvSpPr>
            <a:spLocks noChangeArrowheads="1"/>
          </p:cNvSpPr>
          <p:nvPr/>
        </p:nvSpPr>
        <p:spPr bwMode="auto">
          <a:xfrm>
            <a:off x="1371600" y="3657600"/>
            <a:ext cx="914400" cy="990600"/>
          </a:xfrm>
          <a:prstGeom prst="foldedCorner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k-KZ">
                <a:latin typeface="Constantia" pitchFamily="18" charset="0"/>
              </a:rPr>
              <a:t>2 том</a:t>
            </a:r>
          </a:p>
        </p:txBody>
      </p:sp>
      <p:sp>
        <p:nvSpPr>
          <p:cNvPr id="23558" name="AutoShape 9"/>
          <p:cNvSpPr>
            <a:spLocks noChangeArrowheads="1"/>
          </p:cNvSpPr>
          <p:nvPr/>
        </p:nvSpPr>
        <p:spPr bwMode="auto">
          <a:xfrm>
            <a:off x="2133600" y="3048000"/>
            <a:ext cx="914400" cy="990600"/>
          </a:xfrm>
          <a:prstGeom prst="foldedCorner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k-KZ">
                <a:latin typeface="Constantia" pitchFamily="18" charset="0"/>
              </a:rPr>
              <a:t>3 том</a:t>
            </a:r>
          </a:p>
        </p:txBody>
      </p:sp>
      <p:sp>
        <p:nvSpPr>
          <p:cNvPr id="23559" name="AutoShape 10"/>
          <p:cNvSpPr>
            <a:spLocks noChangeArrowheads="1"/>
          </p:cNvSpPr>
          <p:nvPr/>
        </p:nvSpPr>
        <p:spPr bwMode="auto">
          <a:xfrm>
            <a:off x="2895600" y="2438400"/>
            <a:ext cx="914400" cy="990600"/>
          </a:xfrm>
          <a:prstGeom prst="foldedCorner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k-KZ">
                <a:latin typeface="Constantia" pitchFamily="18" charset="0"/>
              </a:rPr>
              <a:t>4 том</a:t>
            </a:r>
          </a:p>
        </p:txBody>
      </p:sp>
      <p:sp>
        <p:nvSpPr>
          <p:cNvPr id="23560" name="AutoShape 11"/>
          <p:cNvSpPr>
            <a:spLocks noChangeArrowheads="1"/>
          </p:cNvSpPr>
          <p:nvPr/>
        </p:nvSpPr>
        <p:spPr bwMode="auto">
          <a:xfrm>
            <a:off x="5410200" y="3352800"/>
            <a:ext cx="914400" cy="990600"/>
          </a:xfrm>
          <a:prstGeom prst="foldedCorner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k-KZ">
                <a:latin typeface="Constantia" pitchFamily="18" charset="0"/>
              </a:rPr>
              <a:t>4 том</a:t>
            </a:r>
          </a:p>
        </p:txBody>
      </p:sp>
      <p:sp>
        <p:nvSpPr>
          <p:cNvPr id="23561" name="AutoShape 12"/>
          <p:cNvSpPr>
            <a:spLocks noChangeArrowheads="1"/>
          </p:cNvSpPr>
          <p:nvPr/>
        </p:nvSpPr>
        <p:spPr bwMode="auto">
          <a:xfrm>
            <a:off x="6172200" y="2438400"/>
            <a:ext cx="914400" cy="990600"/>
          </a:xfrm>
          <a:prstGeom prst="foldedCorner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k-KZ">
                <a:latin typeface="Constantia" pitchFamily="18" charset="0"/>
              </a:rPr>
              <a:t>3 том</a:t>
            </a:r>
          </a:p>
        </p:txBody>
      </p:sp>
      <p:sp>
        <p:nvSpPr>
          <p:cNvPr id="23562" name="AutoShape 13"/>
          <p:cNvSpPr>
            <a:spLocks noChangeArrowheads="1"/>
          </p:cNvSpPr>
          <p:nvPr/>
        </p:nvSpPr>
        <p:spPr bwMode="auto">
          <a:xfrm>
            <a:off x="6934200" y="1828800"/>
            <a:ext cx="914400" cy="990600"/>
          </a:xfrm>
          <a:prstGeom prst="foldedCorner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k-KZ">
                <a:latin typeface="Constantia" pitchFamily="18" charset="0"/>
              </a:rPr>
              <a:t>2 том</a:t>
            </a:r>
          </a:p>
        </p:txBody>
      </p:sp>
      <p:sp>
        <p:nvSpPr>
          <p:cNvPr id="23563" name="AutoShape 14"/>
          <p:cNvSpPr>
            <a:spLocks noChangeArrowheads="1"/>
          </p:cNvSpPr>
          <p:nvPr/>
        </p:nvSpPr>
        <p:spPr bwMode="auto">
          <a:xfrm>
            <a:off x="7696200" y="1219200"/>
            <a:ext cx="914400" cy="990600"/>
          </a:xfrm>
          <a:prstGeom prst="foldedCorner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k-KZ">
                <a:latin typeface="Constantia" pitchFamily="18" charset="0"/>
              </a:rPr>
              <a:t>1 том</a:t>
            </a:r>
          </a:p>
        </p:txBody>
      </p:sp>
      <p:sp>
        <p:nvSpPr>
          <p:cNvPr id="23564" name="Text Box 15"/>
          <p:cNvSpPr txBox="1">
            <a:spLocks noChangeArrowheads="1"/>
          </p:cNvSpPr>
          <p:nvPr/>
        </p:nvSpPr>
        <p:spPr bwMode="auto">
          <a:xfrm>
            <a:off x="4953000" y="3810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kk-KZ">
              <a:latin typeface="Constantia" pitchFamily="18" charset="0"/>
            </a:endParaRPr>
          </a:p>
        </p:txBody>
      </p:sp>
      <p:sp>
        <p:nvSpPr>
          <p:cNvPr id="23565" name="Text Box 16"/>
          <p:cNvSpPr txBox="1">
            <a:spLocks noChangeArrowheads="1"/>
          </p:cNvSpPr>
          <p:nvPr/>
        </p:nvSpPr>
        <p:spPr bwMode="auto">
          <a:xfrm>
            <a:off x="4724400" y="457200"/>
            <a:ext cx="2206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>
                <a:solidFill>
                  <a:srgbClr val="00FF00"/>
                </a:solidFill>
                <a:latin typeface="Constantia" pitchFamily="18" charset="0"/>
              </a:rPr>
              <a:t>Абайдың өсу жолы</a:t>
            </a:r>
          </a:p>
        </p:txBody>
      </p:sp>
      <p:sp>
        <p:nvSpPr>
          <p:cNvPr id="23566" name="Text Box 17"/>
          <p:cNvSpPr txBox="1">
            <a:spLocks noChangeArrowheads="1"/>
          </p:cNvSpPr>
          <p:nvPr/>
        </p:nvSpPr>
        <p:spPr bwMode="auto">
          <a:xfrm>
            <a:off x="5802313" y="5943600"/>
            <a:ext cx="33416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>
                <a:solidFill>
                  <a:srgbClr val="00FF00"/>
                </a:solidFill>
                <a:latin typeface="Constantia" pitchFamily="18" charset="0"/>
              </a:rPr>
              <a:t>Құнанбайдың құлдырау жолы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4"/>
          <p:cNvSpPr txBox="1">
            <a:spLocks noChangeArrowheads="1"/>
          </p:cNvSpPr>
          <p:nvPr/>
        </p:nvSpPr>
        <p:spPr bwMode="auto">
          <a:xfrm>
            <a:off x="1981200" y="762000"/>
            <a:ext cx="5638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k-KZ" sz="2800">
                <a:latin typeface="Constantia" pitchFamily="18" charset="0"/>
              </a:rPr>
              <a:t>“Сандар  сөйлейді” стратегиясы </a:t>
            </a:r>
            <a:endParaRPr lang="ru-RU" sz="2800">
              <a:latin typeface="Constantia" pitchFamily="18" charset="0"/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2057400" y="1524000"/>
            <a:ext cx="2133600" cy="121920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4400" dirty="0">
                <a:latin typeface="Times New Roman" pitchFamily="18" charset="0"/>
                <a:cs typeface="Times New Roman" pitchFamily="18" charset="0"/>
              </a:rPr>
              <a:t>1846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Выноска-облако 11"/>
          <p:cNvSpPr/>
          <p:nvPr/>
        </p:nvSpPr>
        <p:spPr>
          <a:xfrm>
            <a:off x="2133600" y="4876800"/>
            <a:ext cx="2133600" cy="121920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4400" dirty="0">
                <a:latin typeface="Times New Roman" pitchFamily="18" charset="0"/>
                <a:cs typeface="Times New Roman" pitchFamily="18" charset="0"/>
              </a:rPr>
              <a:t>1945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Выноска-облако 12"/>
          <p:cNvSpPr/>
          <p:nvPr/>
        </p:nvSpPr>
        <p:spPr>
          <a:xfrm>
            <a:off x="5029200" y="4800600"/>
            <a:ext cx="2133600" cy="121920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4400" dirty="0">
                <a:latin typeface="Times New Roman" pitchFamily="18" charset="0"/>
                <a:cs typeface="Times New Roman" pitchFamily="18" charset="0"/>
              </a:rPr>
              <a:t>1916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Выноска-облако 13"/>
          <p:cNvSpPr/>
          <p:nvPr/>
        </p:nvSpPr>
        <p:spPr>
          <a:xfrm>
            <a:off x="304800" y="3429000"/>
            <a:ext cx="2133600" cy="121920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4400" dirty="0">
                <a:latin typeface="Times New Roman" pitchFamily="18" charset="0"/>
                <a:cs typeface="Times New Roman" pitchFamily="18" charset="0"/>
              </a:rPr>
              <a:t>1946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Выноска-облако 14"/>
          <p:cNvSpPr/>
          <p:nvPr/>
        </p:nvSpPr>
        <p:spPr>
          <a:xfrm>
            <a:off x="6781800" y="3429000"/>
            <a:ext cx="2133600" cy="121920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4400" dirty="0">
                <a:latin typeface="Times New Roman" pitchFamily="18" charset="0"/>
                <a:cs typeface="Times New Roman" pitchFamily="18" charset="0"/>
              </a:rPr>
              <a:t>1881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Выноска-облако 15"/>
          <p:cNvSpPr/>
          <p:nvPr/>
        </p:nvSpPr>
        <p:spPr>
          <a:xfrm>
            <a:off x="5029200" y="1524000"/>
            <a:ext cx="2133600" cy="121920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4400" dirty="0">
                <a:latin typeface="Times New Roman" pitchFamily="18" charset="0"/>
                <a:cs typeface="Times New Roman" pitchFamily="18" charset="0"/>
              </a:rPr>
              <a:t>1941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53" name="TextBox 8"/>
          <p:cNvSpPr txBox="1">
            <a:spLocks noChangeArrowheads="1"/>
          </p:cNvSpPr>
          <p:nvPr/>
        </p:nvSpPr>
        <p:spPr bwMode="auto">
          <a:xfrm>
            <a:off x="381000" y="762000"/>
            <a:ext cx="14938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 sz="2400" b="1">
                <a:solidFill>
                  <a:srgbClr val="FF0000"/>
                </a:solidFill>
              </a:rPr>
              <a:t>1- ші топ</a:t>
            </a:r>
            <a:endParaRPr lang="ru-RU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4"/>
          <p:cNvSpPr txBox="1">
            <a:spLocks noChangeArrowheads="1"/>
          </p:cNvSpPr>
          <p:nvPr/>
        </p:nvSpPr>
        <p:spPr bwMode="auto">
          <a:xfrm>
            <a:off x="533400" y="228600"/>
            <a:ext cx="7391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k-KZ" sz="2400" b="1">
                <a:solidFill>
                  <a:srgbClr val="FF0000"/>
                </a:solidFill>
                <a:latin typeface="Times New Roman" pitchFamily="18" charset="0"/>
              </a:rPr>
              <a:t>ІІІ Көркем образдары, образдар галереясы. </a:t>
            </a:r>
          </a:p>
          <a:p>
            <a:r>
              <a:rPr lang="kk-KZ" sz="2400" b="1">
                <a:solidFill>
                  <a:srgbClr val="FF0000"/>
                </a:solidFill>
                <a:latin typeface="Times New Roman" pitchFamily="18" charset="0"/>
              </a:rPr>
              <a:t>“Абай жолы” романындағы кейіпкерлер тобы</a:t>
            </a:r>
          </a:p>
        </p:txBody>
      </p:sp>
      <p:graphicFrame>
        <p:nvGraphicFramePr>
          <p:cNvPr id="24610" name="Group 34"/>
          <p:cNvGraphicFramePr>
            <a:graphicFrameLocks noGrp="1"/>
          </p:cNvGraphicFramePr>
          <p:nvPr/>
        </p:nvGraphicFramePr>
        <p:xfrm>
          <a:off x="457200" y="1524000"/>
          <a:ext cx="8382000" cy="4053523"/>
        </p:xfrm>
        <a:graphic>
          <a:graphicData uri="http://schemas.openxmlformats.org/drawingml/2006/table">
            <a:tbl>
              <a:tblPr/>
              <a:tblGrid>
                <a:gridCol w="1123950"/>
                <a:gridCol w="3511550"/>
                <a:gridCol w="3746500"/>
              </a:tblGrid>
              <a:tr h="487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№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Тақырыбы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Кейіпкерлер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“Шыңға шыққан жас шынар”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Абай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“Адамның емес, ата ұлдары”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Құнанбай, Оразбай, Тәкежан (дәулетті адамдар)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“Аталының қорлығы қосқандар”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Дәркембай (кедей)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“Жарқ етпес қара көңілім”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Зере, Ұлжан, Тоғжан, Әйгерім, Ділдә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“Өмірге көзімді ашқан”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k-KZ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Пушкин, Толстой, Михаэлс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kk-KZ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9478" name="Group 150"/>
          <p:cNvGraphicFramePr>
            <a:graphicFrameLocks noGrp="1"/>
          </p:cNvGraphicFramePr>
          <p:nvPr/>
        </p:nvGraphicFramePr>
        <p:xfrm>
          <a:off x="533400" y="838200"/>
          <a:ext cx="7848600" cy="5687568"/>
        </p:xfrm>
        <a:graphic>
          <a:graphicData uri="http://schemas.openxmlformats.org/drawingml/2006/table">
            <a:tbl>
              <a:tblPr/>
              <a:tblGrid>
                <a:gridCol w="2395538"/>
                <a:gridCol w="5453062"/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onstantia" pitchFamily="18" charset="0"/>
                        </a:rPr>
                        <a:t>Эпопеяның негізгі бөлімдері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onstantia" pitchFamily="18" charset="0"/>
                        </a:rPr>
                        <a:t>Құнанбайдың іс-әрекеті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</a:tr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Constantia" pitchFamily="18" charset="0"/>
                        </a:rPr>
                        <a:t>“Қайтқанда”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onstantia" pitchFamily="18" charset="0"/>
                        </a:rPr>
                        <a:t>Қодар мен Қамқаны өлім жазасына кесуі.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onstantia" pitchFamily="18" charset="0"/>
                        </a:rPr>
                        <a:t>Қарашоқыда үкімді орындату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</a:tr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Constantia" pitchFamily="18" charset="0"/>
                        </a:rPr>
                        <a:t>“Қат-қабатта”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onstantia" pitchFamily="18" charset="0"/>
                        </a:rPr>
                        <a:t>Құнанбайдың аталас руларға өктемдігі.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onstantia" pitchFamily="18" charset="0"/>
                        </a:rPr>
                        <a:t>Жігітек, Бөжей ауылын шабуы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</a:tr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Constantia" pitchFamily="18" charset="0"/>
                        </a:rPr>
                        <a:t>“Жолда”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onstantia" pitchFamily="18" charset="0"/>
                        </a:rPr>
                        <a:t>Қарқаралыда мешіт салдыртуы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onstantia" pitchFamily="18" charset="0"/>
                        </a:rPr>
                        <a:t>Бөжейлердің Құнанбаймен татуласуы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</a:tr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Constantia" pitchFamily="18" charset="0"/>
                        </a:rPr>
                        <a:t>Шытырманда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onstantia" pitchFamily="18" charset="0"/>
                        </a:rPr>
                        <a:t>Абайды Құлыншаққа жіберуі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onstantia" pitchFamily="18" charset="0"/>
                        </a:rPr>
                        <a:t>Кәмшәт жайын, Абайдан естуі.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onstantia" pitchFamily="18" charset="0"/>
                        </a:rPr>
                        <a:t>Өз мойнына кінә алуы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</a:tr>
              <a:tr h="515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Constantia" pitchFamily="18" charset="0"/>
                        </a:rPr>
                        <a:t>“Бел-белесте”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onstantia" pitchFamily="18" charset="0"/>
                        </a:rPr>
                        <a:t>Құнанбайдың Майбасар мен Құдайбердіні жазалаған жігітек аулын шабуға жиналуы.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onstantia" pitchFamily="18" charset="0"/>
                        </a:rPr>
                        <a:t> Құнанбайдың шегінуі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</a:tr>
              <a:tr h="515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Constantia" pitchFamily="18" charset="0"/>
                        </a:rPr>
                        <a:t>“Өрде”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onstantia" pitchFamily="18" charset="0"/>
                        </a:rPr>
                        <a:t>Құнанбайдың Байсал қыстауына таласуы.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onstantia" pitchFamily="18" charset="0"/>
                        </a:rPr>
                        <a:t>Құнанбайдың Базаралыны жат көрмеуі, оны бағалай түсіне білуі.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onstantia" pitchFamily="18" charset="0"/>
                        </a:rPr>
                        <a:t>Абайға таққан үш кінә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Constantia" pitchFamily="18" charset="0"/>
                        </a:rPr>
                        <a:t>“Тайғақта”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onstantia" pitchFamily="18" charset="0"/>
                        </a:rPr>
                        <a:t>Құнанбайдың қажыға аттануы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</a:tr>
              <a:tr h="515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Constantia" pitchFamily="18" charset="0"/>
                        </a:rPr>
                        <a:t>“Оқапта”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onstantia" pitchFamily="18" charset="0"/>
                        </a:rPr>
                        <a:t>Өз немересі Әмірді өлтірмек болуы.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onstantia" pitchFamily="18" charset="0"/>
                        </a:rPr>
                        <a:t>Ақшоқыда туған Абай әнінің Құнанбайға жат естілуі, әнге тиым салуы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25634" name="Text Box 72"/>
          <p:cNvSpPr txBox="1">
            <a:spLocks noChangeArrowheads="1"/>
          </p:cNvSpPr>
          <p:nvPr/>
        </p:nvSpPr>
        <p:spPr bwMode="auto">
          <a:xfrm>
            <a:off x="1736725" y="188913"/>
            <a:ext cx="6416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k-KZ" sz="2400" b="1" i="1">
                <a:solidFill>
                  <a:srgbClr val="00FF00"/>
                </a:solidFill>
                <a:latin typeface="Constantia" pitchFamily="18" charset="0"/>
              </a:rPr>
              <a:t>Романдағы Құнанбай әрекеті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4"/>
          <p:cNvSpPr txBox="1">
            <a:spLocks noChangeArrowheads="1"/>
          </p:cNvSpPr>
          <p:nvPr/>
        </p:nvSpPr>
        <p:spPr bwMode="auto">
          <a:xfrm>
            <a:off x="1066800" y="5334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kk-KZ">
              <a:latin typeface="Constantia" pitchFamily="18" charset="0"/>
            </a:endParaRPr>
          </a:p>
        </p:txBody>
      </p:sp>
      <p:sp>
        <p:nvSpPr>
          <p:cNvPr id="26627" name="Text Box 5"/>
          <p:cNvSpPr txBox="1">
            <a:spLocks noChangeArrowheads="1"/>
          </p:cNvSpPr>
          <p:nvPr/>
        </p:nvSpPr>
        <p:spPr bwMode="auto">
          <a:xfrm>
            <a:off x="304800" y="255588"/>
            <a:ext cx="86677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 sz="2800" b="1" i="1">
                <a:latin typeface="Times New Roman" pitchFamily="18" charset="0"/>
              </a:rPr>
              <a:t>М.Әуезов “Абай жолы” романындағы әйелдер бейнесі</a:t>
            </a:r>
          </a:p>
        </p:txBody>
      </p:sp>
      <p:sp>
        <p:nvSpPr>
          <p:cNvPr id="26628" name="Rectangle 7"/>
          <p:cNvSpPr>
            <a:spLocks noChangeArrowheads="1"/>
          </p:cNvSpPr>
          <p:nvPr/>
        </p:nvSpPr>
        <p:spPr bwMode="auto">
          <a:xfrm>
            <a:off x="228600" y="3733800"/>
            <a:ext cx="2286000" cy="1981200"/>
          </a:xfrm>
          <a:prstGeom prst="rect">
            <a:avLst/>
          </a:prstGeom>
          <a:solidFill>
            <a:srgbClr val="00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>
                <a:solidFill>
                  <a:srgbClr val="FF0000"/>
                </a:solidFill>
                <a:latin typeface="Constantia" pitchFamily="18" charset="0"/>
              </a:rPr>
              <a:t>“Сенсіз дүние маған </a:t>
            </a:r>
          </a:p>
          <a:p>
            <a:pPr algn="ctr"/>
            <a:r>
              <a:rPr lang="kk-KZ">
                <a:solidFill>
                  <a:srgbClr val="FF0000"/>
                </a:solidFill>
                <a:latin typeface="Constantia" pitchFamily="18" charset="0"/>
              </a:rPr>
              <a:t>жоқ”</a:t>
            </a:r>
          </a:p>
          <a:p>
            <a:pPr algn="ctr"/>
            <a:r>
              <a:rPr lang="kk-KZ">
                <a:solidFill>
                  <a:srgbClr val="FF0000"/>
                </a:solidFill>
                <a:latin typeface="Constantia" pitchFamily="18" charset="0"/>
              </a:rPr>
              <a:t>Мағрипа, Мәкен, </a:t>
            </a:r>
          </a:p>
          <a:p>
            <a:pPr algn="ctr"/>
            <a:r>
              <a:rPr lang="kk-KZ">
                <a:solidFill>
                  <a:srgbClr val="FF0000"/>
                </a:solidFill>
                <a:latin typeface="Constantia" pitchFamily="18" charset="0"/>
              </a:rPr>
              <a:t>Салиха</a:t>
            </a:r>
          </a:p>
        </p:txBody>
      </p:sp>
      <p:sp>
        <p:nvSpPr>
          <p:cNvPr id="26629" name="Rectangle 12"/>
          <p:cNvSpPr>
            <a:spLocks noChangeArrowheads="1"/>
          </p:cNvSpPr>
          <p:nvPr/>
        </p:nvSpPr>
        <p:spPr bwMode="auto">
          <a:xfrm>
            <a:off x="3200400" y="3733800"/>
            <a:ext cx="2286000" cy="1981200"/>
          </a:xfrm>
          <a:prstGeom prst="rect">
            <a:avLst/>
          </a:prstGeom>
          <a:solidFill>
            <a:srgbClr val="B13B4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>
                <a:solidFill>
                  <a:srgbClr val="FFFF00"/>
                </a:solidFill>
                <a:latin typeface="Constantia" pitchFamily="18" charset="0"/>
              </a:rPr>
              <a:t>“Қапастағы еркелер”:</a:t>
            </a:r>
          </a:p>
          <a:p>
            <a:pPr algn="ctr"/>
            <a:r>
              <a:rPr lang="kk-KZ">
                <a:solidFill>
                  <a:srgbClr val="FFFF00"/>
                </a:solidFill>
                <a:latin typeface="Constantia" pitchFamily="18" charset="0"/>
              </a:rPr>
              <a:t>Салтанат, </a:t>
            </a:r>
          </a:p>
          <a:p>
            <a:pPr algn="ctr"/>
            <a:r>
              <a:rPr lang="kk-KZ">
                <a:solidFill>
                  <a:srgbClr val="FFFF00"/>
                </a:solidFill>
                <a:latin typeface="Constantia" pitchFamily="18" charset="0"/>
              </a:rPr>
              <a:t>Нұрғаным, Еркежан</a:t>
            </a:r>
          </a:p>
        </p:txBody>
      </p:sp>
      <p:sp>
        <p:nvSpPr>
          <p:cNvPr id="26630" name="Rectangle 13"/>
          <p:cNvSpPr>
            <a:spLocks noChangeArrowheads="1"/>
          </p:cNvSpPr>
          <p:nvPr/>
        </p:nvSpPr>
        <p:spPr bwMode="auto">
          <a:xfrm>
            <a:off x="6400800" y="3733800"/>
            <a:ext cx="2286000" cy="1981200"/>
          </a:xfrm>
          <a:prstGeom prst="rect">
            <a:avLst/>
          </a:prstGeom>
          <a:solidFill>
            <a:srgbClr val="8E5E6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>
                <a:latin typeface="Constantia" pitchFamily="18" charset="0"/>
              </a:rPr>
              <a:t>“Күндестің аты – </a:t>
            </a:r>
          </a:p>
          <a:p>
            <a:pPr algn="ctr"/>
            <a:r>
              <a:rPr lang="kk-KZ">
                <a:latin typeface="Constantia" pitchFamily="18" charset="0"/>
              </a:rPr>
              <a:t>күндес”:</a:t>
            </a:r>
          </a:p>
          <a:p>
            <a:pPr algn="ctr"/>
            <a:r>
              <a:rPr lang="kk-KZ">
                <a:latin typeface="Constantia" pitchFamily="18" charset="0"/>
              </a:rPr>
              <a:t>Айғыз, Ділдә</a:t>
            </a:r>
          </a:p>
        </p:txBody>
      </p:sp>
      <p:sp>
        <p:nvSpPr>
          <p:cNvPr id="26631" name="Rectangle 14"/>
          <p:cNvSpPr>
            <a:spLocks noChangeArrowheads="1"/>
          </p:cNvSpPr>
          <p:nvPr/>
        </p:nvSpPr>
        <p:spPr bwMode="auto">
          <a:xfrm>
            <a:off x="3276600" y="1066800"/>
            <a:ext cx="2286000" cy="1981200"/>
          </a:xfrm>
          <a:prstGeom prst="rect">
            <a:avLst/>
          </a:prstGeom>
          <a:solidFill>
            <a:srgbClr val="FA82F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>
                <a:latin typeface="Constantia" pitchFamily="18" charset="0"/>
              </a:rPr>
              <a:t>“Көзімнің қарасы”</a:t>
            </a:r>
          </a:p>
          <a:p>
            <a:pPr algn="ctr"/>
            <a:r>
              <a:rPr lang="kk-KZ">
                <a:latin typeface="Constantia" pitchFamily="18" charset="0"/>
              </a:rPr>
              <a:t>Сүйген жарлары – </a:t>
            </a:r>
          </a:p>
          <a:p>
            <a:pPr algn="ctr"/>
            <a:r>
              <a:rPr lang="kk-KZ">
                <a:latin typeface="Constantia" pitchFamily="18" charset="0"/>
              </a:rPr>
              <a:t>Тоғжан, Әйгерім</a:t>
            </a:r>
          </a:p>
        </p:txBody>
      </p:sp>
      <p:sp>
        <p:nvSpPr>
          <p:cNvPr id="26632" name="Rectangle 15"/>
          <p:cNvSpPr>
            <a:spLocks noChangeArrowheads="1"/>
          </p:cNvSpPr>
          <p:nvPr/>
        </p:nvSpPr>
        <p:spPr bwMode="auto">
          <a:xfrm>
            <a:off x="228600" y="1143000"/>
            <a:ext cx="2286000" cy="1981200"/>
          </a:xfrm>
          <a:prstGeom prst="rect">
            <a:avLst/>
          </a:prstGeom>
          <a:solidFill>
            <a:srgbClr val="00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>
                <a:solidFill>
                  <a:srgbClr val="00FF00"/>
                </a:solidFill>
                <a:latin typeface="Constantia" pitchFamily="18" charset="0"/>
              </a:rPr>
              <a:t>“Қарашығым қоңыр </a:t>
            </a:r>
          </a:p>
          <a:p>
            <a:pPr algn="ctr"/>
            <a:r>
              <a:rPr lang="kk-KZ">
                <a:solidFill>
                  <a:srgbClr val="00FF00"/>
                </a:solidFill>
                <a:latin typeface="Constantia" pitchFamily="18" charset="0"/>
              </a:rPr>
              <a:t>қозым...”</a:t>
            </a:r>
          </a:p>
          <a:p>
            <a:pPr algn="ctr"/>
            <a:r>
              <a:rPr lang="kk-KZ">
                <a:solidFill>
                  <a:srgbClr val="00FF00"/>
                </a:solidFill>
                <a:latin typeface="Constantia" pitchFamily="18" charset="0"/>
              </a:rPr>
              <a:t>Абайдың аналары -</a:t>
            </a:r>
          </a:p>
          <a:p>
            <a:pPr algn="ctr"/>
            <a:r>
              <a:rPr lang="kk-KZ">
                <a:solidFill>
                  <a:srgbClr val="00FF00"/>
                </a:solidFill>
                <a:latin typeface="Constantia" pitchFamily="18" charset="0"/>
              </a:rPr>
              <a:t>Зере мен Ұлжан</a:t>
            </a:r>
          </a:p>
        </p:txBody>
      </p:sp>
      <p:sp>
        <p:nvSpPr>
          <p:cNvPr id="26633" name="Rectangle 16"/>
          <p:cNvSpPr>
            <a:spLocks noChangeArrowheads="1"/>
          </p:cNvSpPr>
          <p:nvPr/>
        </p:nvSpPr>
        <p:spPr bwMode="auto">
          <a:xfrm>
            <a:off x="6477000" y="1066800"/>
            <a:ext cx="2286000" cy="1981200"/>
          </a:xfrm>
          <a:prstGeom prst="rect">
            <a:avLst/>
          </a:prstGeom>
          <a:solidFill>
            <a:srgbClr val="96C12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>
                <a:latin typeface="Constantia" pitchFamily="18" charset="0"/>
              </a:rPr>
              <a:t>“Жолыңа жаным </a:t>
            </a:r>
          </a:p>
          <a:p>
            <a:pPr algn="ctr"/>
            <a:r>
              <a:rPr lang="kk-KZ">
                <a:latin typeface="Constantia" pitchFamily="18" charset="0"/>
              </a:rPr>
              <a:t>құрбан”</a:t>
            </a:r>
          </a:p>
          <a:p>
            <a:pPr algn="ctr"/>
            <a:r>
              <a:rPr lang="kk-KZ">
                <a:latin typeface="Constantia" pitchFamily="18" charset="0"/>
              </a:rPr>
              <a:t>Бақытсыз </a:t>
            </a:r>
          </a:p>
          <a:p>
            <a:pPr algn="ctr"/>
            <a:r>
              <a:rPr lang="kk-KZ">
                <a:latin typeface="Constantia" pitchFamily="18" charset="0"/>
              </a:rPr>
              <a:t>шерменделер – </a:t>
            </a:r>
          </a:p>
          <a:p>
            <a:pPr algn="ctr"/>
            <a:r>
              <a:rPr lang="kk-KZ">
                <a:latin typeface="Constantia" pitchFamily="18" charset="0"/>
              </a:rPr>
              <a:t>Керімбала, Үмітей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4"/>
          <p:cNvSpPr txBox="1">
            <a:spLocks noChangeArrowheads="1"/>
          </p:cNvSpPr>
          <p:nvPr/>
        </p:nvSpPr>
        <p:spPr bwMode="auto">
          <a:xfrm>
            <a:off x="2819400" y="152400"/>
            <a:ext cx="3579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kk-KZ" sz="2400" b="1">
                <a:solidFill>
                  <a:srgbClr val="00FF00"/>
                </a:solidFill>
                <a:latin typeface="Times New Roman" pitchFamily="18" charset="0"/>
              </a:rPr>
              <a:t>Романдағы Абай әрекеті</a:t>
            </a:r>
          </a:p>
        </p:txBody>
      </p:sp>
      <p:graphicFrame>
        <p:nvGraphicFramePr>
          <p:cNvPr id="102496" name="Group 96"/>
          <p:cNvGraphicFramePr>
            <a:graphicFrameLocks noGrp="1"/>
          </p:cNvGraphicFramePr>
          <p:nvPr/>
        </p:nvGraphicFramePr>
        <p:xfrm>
          <a:off x="533400" y="685800"/>
          <a:ext cx="8305800" cy="6016752"/>
        </p:xfrm>
        <a:graphic>
          <a:graphicData uri="http://schemas.openxmlformats.org/drawingml/2006/table">
            <a:tbl>
              <a:tblPr/>
              <a:tblGrid>
                <a:gridCol w="2535238"/>
                <a:gridCol w="5770562"/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onstantia" pitchFamily="18" charset="0"/>
                        </a:rPr>
                        <a:t>Эпопеяның негізгі бөлімдері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</a:rPr>
                        <a:t>Абай іс-әрекеті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Times New Roman" pitchFamily="18" charset="0"/>
                        </a:rPr>
                        <a:t>“Қайтқанда”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Әке қолындағы қаннан үркеді, қатты шошиды. Ауырып қалады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</a:tr>
              <a:tr h="430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Times New Roman" pitchFamily="18" charset="0"/>
                        </a:rPr>
                        <a:t>“Қат-қабатта”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Шөже өнеріне сүйсінеді, әрі әкесі үшін қатты ұялады. Шындықты мойындайды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Times New Roman" pitchFamily="18" charset="0"/>
                        </a:rPr>
                        <a:t>“Жолда”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Алғаш рет әкесінің қаталдығына қарсы шығады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Times New Roman" pitchFamily="18" charset="0"/>
                        </a:rPr>
                        <a:t>Шытырманда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Тоғжанды сүйе тұра, ескілікке қарсы шыға алмайды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Times New Roman" pitchFamily="18" charset="0"/>
                        </a:rPr>
                        <a:t>“Бел-белесте”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Әкесінің Бөжей аулына істеп отырған әділетсіздігін бетке басады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Times New Roman" pitchFamily="18" charset="0"/>
                        </a:rPr>
                        <a:t>“Өрде”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Ескілікке қарсы шыға алмайды, әке тілін алмай, Бөжейге ас береді, елге аты тарайды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Times New Roman" pitchFamily="18" charset="0"/>
                        </a:rPr>
                        <a:t>“Қияда”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Жұттан кедей аулын қорғайды. Орыс әдебиетіне бой ұрып, өз бетінше оқи бастайды. Әкесіне тойтарыс береді.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</a:tr>
              <a:tr h="307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Times New Roman" pitchFamily="18" charset="0"/>
                        </a:rPr>
                        <a:t>“Тайғақта”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Абайдың Дәркембайды жұбатуы, Әйгерімді кездестіруі. Әйгерімге үйленуі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Times New Roman" pitchFamily="18" charset="0"/>
                        </a:rPr>
                        <a:t>“Жайлауда”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Майбасардың кедей-кепшікке істеп отырған зорлығына тыйм салуы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Times New Roman" pitchFamily="18" charset="0"/>
                        </a:rPr>
                        <a:t>“Еңісте”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Абайдың Пушкинді оқуы.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Ласовский, Андреевтермен пікірлесуі.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Михайловпен кездесуі. Достық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Times New Roman" pitchFamily="18" charset="0"/>
                        </a:rPr>
                        <a:t>“Оқапта”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kk-KZ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660033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Әмірді ажал тырнағынан арашалауы.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Қансонарда өлеңінің тууы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Times New Roman" pitchFamily="18" charset="0"/>
                        </a:rPr>
                        <a:t>“Биікте”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Пушкинді аударуы. Татьянаның зарын Әйгерімнің әсем әнімен қазақ сахарасына танытуы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Times New Roman" pitchFamily="18" charset="0"/>
                        </a:rPr>
                        <a:t>“Эпилог”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kk-KZ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charset="0"/>
                        </a:rPr>
                        <a:t>Абай – ақын. Абай өлеңдерінің халық арасына таралуы.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1">
                      <a:blip r:embed="rId2"/>
                      <a:srcRect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POINSET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4911205" flipH="1">
            <a:off x="5816600" y="3319463"/>
            <a:ext cx="283845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5" descr="POINSET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4911205" flipV="1">
            <a:off x="508000" y="-203200"/>
            <a:ext cx="2722563" cy="343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Text Box 6"/>
          <p:cNvSpPr txBox="1">
            <a:spLocks noChangeArrowheads="1"/>
          </p:cNvSpPr>
          <p:nvPr/>
        </p:nvSpPr>
        <p:spPr bwMode="auto">
          <a:xfrm>
            <a:off x="1295400" y="1981200"/>
            <a:ext cx="634365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 sz="3200">
                <a:solidFill>
                  <a:srgbClr val="872217"/>
                </a:solidFill>
                <a:latin typeface="Times New Roman" pitchFamily="18" charset="0"/>
              </a:rPr>
              <a:t>Өлең – сөздің патшасы, сөз сарасы,</a:t>
            </a:r>
          </a:p>
          <a:p>
            <a:r>
              <a:rPr lang="kk-KZ" sz="3200">
                <a:solidFill>
                  <a:srgbClr val="872217"/>
                </a:solidFill>
                <a:latin typeface="Times New Roman" pitchFamily="18" charset="0"/>
              </a:rPr>
              <a:t>Қиыннан қиыстырар ер данасы.</a:t>
            </a:r>
          </a:p>
          <a:p>
            <a:r>
              <a:rPr lang="kk-KZ" sz="3200">
                <a:solidFill>
                  <a:srgbClr val="872217"/>
                </a:solidFill>
                <a:latin typeface="Times New Roman" pitchFamily="18" charset="0"/>
              </a:rPr>
              <a:t>Тілге жеңіл, жүрекке жылы тиіп, </a:t>
            </a:r>
          </a:p>
          <a:p>
            <a:r>
              <a:rPr lang="kk-KZ" sz="3200">
                <a:solidFill>
                  <a:srgbClr val="872217"/>
                </a:solidFill>
                <a:latin typeface="Times New Roman" pitchFamily="18" charset="0"/>
              </a:rPr>
              <a:t>Теп-тегіс жұмыр келсін айналасы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28600" y="152400"/>
            <a:ext cx="4876800" cy="6553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23907" name="Text Box 3"/>
          <p:cNvSpPr txBox="1">
            <a:spLocks noChangeArrowheads="1"/>
          </p:cNvSpPr>
          <p:nvPr/>
        </p:nvSpPr>
        <p:spPr bwMode="auto">
          <a:xfrm>
            <a:off x="4038600" y="4495800"/>
            <a:ext cx="5105400" cy="1828800"/>
          </a:xfrm>
          <a:prstGeom prst="rect">
            <a:avLst/>
          </a:prstGeom>
          <a:solidFill>
            <a:srgbClr val="EFA79F"/>
          </a:solidFill>
          <a:ln w="9525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defTabSz="449263" fontAlgn="auto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GB" sz="2000" b="1">
                <a:solidFill>
                  <a:srgbClr val="008000"/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Шын хакім, сөздің асыл – баға жетпес,</a:t>
            </a:r>
          </a:p>
          <a:p>
            <a:pPr defTabSz="449263" fontAlgn="auto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GB" sz="2000" b="1">
                <a:solidFill>
                  <a:srgbClr val="008000"/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Бір сөзің мың жыл жүрсе дәмі кетпес.</a:t>
            </a:r>
          </a:p>
          <a:p>
            <a:pPr defTabSz="449263" fontAlgn="auto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GB" sz="2000" b="1">
                <a:solidFill>
                  <a:srgbClr val="008000"/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Қарадан хакім болған сендей жанның, </a:t>
            </a:r>
          </a:p>
          <a:p>
            <a:pPr defTabSz="449263" fontAlgn="auto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GB" sz="2000" b="1">
                <a:solidFill>
                  <a:srgbClr val="008000"/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Әлемнің құлағынан әні кетпес.</a:t>
            </a:r>
          </a:p>
          <a:p>
            <a:pPr defTabSz="449263" fontAlgn="auto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GB">
                <a:solidFill>
                  <a:srgbClr val="000000"/>
                </a:solidFill>
                <a:latin typeface="+mn-lt"/>
                <a:ea typeface="Arial Unicode MS" pitchFamily="34" charset="-128"/>
                <a:cs typeface="Arial Unicode MS" pitchFamily="34" charset="-128"/>
              </a:rPr>
              <a:t>			</a:t>
            </a:r>
            <a:r>
              <a:rPr lang="kk-KZ">
                <a:solidFill>
                  <a:srgbClr val="000000"/>
                </a:solidFill>
                <a:latin typeface="+mn-lt"/>
              </a:rPr>
              <a:t>						</a:t>
            </a:r>
            <a:r>
              <a:rPr lang="en-GB" b="1" i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Arial Unicode MS" pitchFamily="34" charset="-128"/>
                <a:cs typeface="Arial Unicode MS" pitchFamily="34" charset="-128"/>
              </a:rPr>
              <a:t>М.Жұмабаев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52400" y="152400"/>
            <a:ext cx="4038600" cy="5521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495800" y="1143000"/>
            <a:ext cx="4343400" cy="53546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6096000" y="304800"/>
            <a:ext cx="11350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 b="1">
                <a:solidFill>
                  <a:srgbClr val="FFFF00"/>
                </a:solidFill>
                <a:latin typeface="Constantia" pitchFamily="18" charset="0"/>
              </a:rPr>
              <a:t>2-слайд</a:t>
            </a:r>
            <a:r>
              <a:rPr lang="kk-KZ" b="1">
                <a:latin typeface="Constantia" pitchFamily="18" charset="0"/>
              </a:rPr>
              <a:t> 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52400" y="152400"/>
            <a:ext cx="2890838" cy="3505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048000" y="1371600"/>
            <a:ext cx="3105150" cy="3810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096000" y="2971800"/>
            <a:ext cx="2924175" cy="3657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6858000" y="228600"/>
            <a:ext cx="1022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>
                <a:solidFill>
                  <a:srgbClr val="FFFF00"/>
                </a:solidFill>
                <a:latin typeface="Constantia" pitchFamily="18" charset="0"/>
              </a:rPr>
              <a:t>3-слайд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752600" y="152400"/>
            <a:ext cx="5486400" cy="6477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2771" name="Text Box 5"/>
          <p:cNvSpPr txBox="1">
            <a:spLocks noChangeArrowheads="1"/>
          </p:cNvSpPr>
          <p:nvPr/>
        </p:nvSpPr>
        <p:spPr bwMode="auto">
          <a:xfrm>
            <a:off x="304800" y="838200"/>
            <a:ext cx="1022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>
                <a:solidFill>
                  <a:srgbClr val="008000"/>
                </a:solidFill>
                <a:latin typeface="Constantia" pitchFamily="18" charset="0"/>
              </a:rPr>
              <a:t>4-слайд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85800" y="152400"/>
            <a:ext cx="8001000" cy="6553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3795" name="Text Box 5"/>
          <p:cNvSpPr txBox="1">
            <a:spLocks noChangeArrowheads="1"/>
          </p:cNvSpPr>
          <p:nvPr/>
        </p:nvSpPr>
        <p:spPr bwMode="auto">
          <a:xfrm>
            <a:off x="746125" y="188913"/>
            <a:ext cx="1022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>
                <a:solidFill>
                  <a:srgbClr val="008000"/>
                </a:solidFill>
                <a:latin typeface="Constantia" pitchFamily="18" charset="0"/>
              </a:rPr>
              <a:t>5-слайд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3"/>
          <p:cNvSpPr txBox="1">
            <a:spLocks noChangeArrowheads="1"/>
          </p:cNvSpPr>
          <p:nvPr/>
        </p:nvSpPr>
        <p:spPr bwMode="auto">
          <a:xfrm>
            <a:off x="2133600" y="2286000"/>
            <a:ext cx="6437313" cy="216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k-KZ" sz="4000" b="1" i="1">
                <a:latin typeface="Times New Roman" pitchFamily="18" charset="0"/>
                <a:cs typeface="Times New Roman" pitchFamily="18" charset="0"/>
              </a:rPr>
              <a:t>Менің пірім Сүйінбай, </a:t>
            </a:r>
          </a:p>
          <a:p>
            <a:r>
              <a:rPr lang="kk-KZ" sz="4000" b="1" i="1">
                <a:latin typeface="Times New Roman" pitchFamily="18" charset="0"/>
                <a:cs typeface="Times New Roman" pitchFamily="18" charset="0"/>
              </a:rPr>
              <a:t>Сөз сөйлеймін сыйынбай.</a:t>
            </a:r>
          </a:p>
          <a:p>
            <a:r>
              <a:rPr lang="kk-KZ" sz="2800" b="1" i="1">
                <a:latin typeface="Times New Roman" pitchFamily="18" charset="0"/>
                <a:cs typeface="Times New Roman" pitchFamily="18" charset="0"/>
              </a:rPr>
              <a:t>					</a:t>
            </a:r>
          </a:p>
          <a:p>
            <a:r>
              <a:rPr lang="kk-KZ" sz="2800" b="1" i="1">
                <a:latin typeface="Times New Roman" pitchFamily="18" charset="0"/>
                <a:cs typeface="Times New Roman" pitchFamily="18" charset="0"/>
              </a:rPr>
              <a:t>					Ж.Жабаев</a:t>
            </a:r>
            <a:endParaRPr lang="ru-RU" sz="2800" b="1" i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 descr="POINSET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4911205" flipV="1">
            <a:off x="381000" y="0"/>
            <a:ext cx="4451350" cy="445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Прямоугольник 3"/>
          <p:cNvSpPr>
            <a:spLocks noChangeArrowheads="1"/>
          </p:cNvSpPr>
          <p:nvPr/>
        </p:nvSpPr>
        <p:spPr bwMode="auto">
          <a:xfrm>
            <a:off x="7239000" y="990600"/>
            <a:ext cx="14938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 sz="2400" b="1">
                <a:solidFill>
                  <a:srgbClr val="FF0000"/>
                </a:solidFill>
              </a:rPr>
              <a:t>2- ші топ</a:t>
            </a:r>
            <a:endParaRPr lang="ru-RU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8600" y="381000"/>
            <a:ext cx="3124200" cy="6019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4819" name="Picture 6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191000" y="3733800"/>
            <a:ext cx="4419600" cy="2952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4820" name="Picture 7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505200" y="152400"/>
            <a:ext cx="5516563" cy="3441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4821" name="Text Box 8"/>
          <p:cNvSpPr txBox="1">
            <a:spLocks noChangeArrowheads="1"/>
          </p:cNvSpPr>
          <p:nvPr/>
        </p:nvSpPr>
        <p:spPr bwMode="auto">
          <a:xfrm>
            <a:off x="533400" y="0"/>
            <a:ext cx="1022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>
                <a:latin typeface="Constantia" pitchFamily="18" charset="0"/>
              </a:rPr>
              <a:t>6-слайд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85800" y="0"/>
            <a:ext cx="50292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5843" name="Text Box 4"/>
          <p:cNvSpPr txBox="1">
            <a:spLocks noChangeArrowheads="1"/>
          </p:cNvSpPr>
          <p:nvPr/>
        </p:nvSpPr>
        <p:spPr bwMode="auto">
          <a:xfrm>
            <a:off x="6461125" y="188913"/>
            <a:ext cx="1022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>
                <a:latin typeface="Constantia" pitchFamily="18" charset="0"/>
              </a:rPr>
              <a:t>7-слайд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5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52400" y="0"/>
            <a:ext cx="4333875" cy="594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6867" name="Picture 6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648200" y="838200"/>
            <a:ext cx="4354513" cy="6019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6868" name="Text Box 7"/>
          <p:cNvSpPr txBox="1">
            <a:spLocks noChangeArrowheads="1"/>
          </p:cNvSpPr>
          <p:nvPr/>
        </p:nvSpPr>
        <p:spPr bwMode="auto">
          <a:xfrm>
            <a:off x="517525" y="6208713"/>
            <a:ext cx="1022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>
                <a:latin typeface="Constantia" pitchFamily="18" charset="0"/>
              </a:rPr>
              <a:t>8-слайд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5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85800" y="0"/>
            <a:ext cx="52578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7891" name="Text Box 6"/>
          <p:cNvSpPr txBox="1">
            <a:spLocks noChangeArrowheads="1"/>
          </p:cNvSpPr>
          <p:nvPr/>
        </p:nvSpPr>
        <p:spPr bwMode="auto">
          <a:xfrm>
            <a:off x="6689725" y="1027113"/>
            <a:ext cx="1022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>
                <a:latin typeface="Constantia" pitchFamily="18" charset="0"/>
              </a:rPr>
              <a:t>9-слайд</a:t>
            </a:r>
          </a:p>
        </p:txBody>
      </p:sp>
      <p:sp>
        <p:nvSpPr>
          <p:cNvPr id="37892" name="Text Box 7"/>
          <p:cNvSpPr txBox="1">
            <a:spLocks noChangeArrowheads="1"/>
          </p:cNvSpPr>
          <p:nvPr/>
        </p:nvSpPr>
        <p:spPr bwMode="auto">
          <a:xfrm>
            <a:off x="4191000" y="6248400"/>
            <a:ext cx="3811588" cy="366713"/>
          </a:xfrm>
          <a:prstGeom prst="rect">
            <a:avLst/>
          </a:prstGeom>
          <a:solidFill>
            <a:srgbClr val="872217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>
                <a:solidFill>
                  <a:schemeClr val="bg2"/>
                </a:solidFill>
                <a:latin typeface="Constantia" pitchFamily="18" charset="0"/>
              </a:rPr>
              <a:t>Оспан Құнанбайұлы </a:t>
            </a:r>
            <a:r>
              <a:rPr lang="kk-KZ" sz="1200">
                <a:solidFill>
                  <a:schemeClr val="bg2"/>
                </a:solidFill>
                <a:latin typeface="Constantia" pitchFamily="18" charset="0"/>
              </a:rPr>
              <a:t>(оң жақтағы бірінші)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914400" y="152400"/>
            <a:ext cx="4697413" cy="64944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8915" name="Text Box 5"/>
          <p:cNvSpPr txBox="1">
            <a:spLocks noChangeArrowheads="1"/>
          </p:cNvSpPr>
          <p:nvPr/>
        </p:nvSpPr>
        <p:spPr bwMode="auto">
          <a:xfrm>
            <a:off x="4648200" y="6019800"/>
            <a:ext cx="2462213" cy="366713"/>
          </a:xfrm>
          <a:prstGeom prst="rect">
            <a:avLst/>
          </a:prstGeom>
          <a:solidFill>
            <a:srgbClr val="872217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>
                <a:solidFill>
                  <a:schemeClr val="bg2"/>
                </a:solidFill>
                <a:latin typeface="Constantia" pitchFamily="18" charset="0"/>
              </a:rPr>
              <a:t>Абайұлы Әбдірахман</a:t>
            </a:r>
          </a:p>
        </p:txBody>
      </p:sp>
      <p:sp>
        <p:nvSpPr>
          <p:cNvPr id="38916" name="Text Box 6"/>
          <p:cNvSpPr txBox="1">
            <a:spLocks noChangeArrowheads="1"/>
          </p:cNvSpPr>
          <p:nvPr/>
        </p:nvSpPr>
        <p:spPr bwMode="auto">
          <a:xfrm>
            <a:off x="6232525" y="265113"/>
            <a:ext cx="1149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>
                <a:latin typeface="Constantia" pitchFamily="18" charset="0"/>
              </a:rPr>
              <a:t>10-слайд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62000" y="152400"/>
            <a:ext cx="5181600" cy="6477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9939" name="Text Box 5"/>
          <p:cNvSpPr txBox="1">
            <a:spLocks noChangeArrowheads="1"/>
          </p:cNvSpPr>
          <p:nvPr/>
        </p:nvSpPr>
        <p:spPr bwMode="auto">
          <a:xfrm>
            <a:off x="5105400" y="5867400"/>
            <a:ext cx="2328863" cy="366713"/>
          </a:xfrm>
          <a:prstGeom prst="rect">
            <a:avLst/>
          </a:prstGeom>
          <a:solidFill>
            <a:srgbClr val="872217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>
                <a:latin typeface="Constantia" pitchFamily="18" charset="0"/>
              </a:rPr>
              <a:t>Кітапханадағы Абай</a:t>
            </a:r>
          </a:p>
        </p:txBody>
      </p:sp>
      <p:sp>
        <p:nvSpPr>
          <p:cNvPr id="39940" name="Text Box 6"/>
          <p:cNvSpPr txBox="1">
            <a:spLocks noChangeArrowheads="1"/>
          </p:cNvSpPr>
          <p:nvPr/>
        </p:nvSpPr>
        <p:spPr bwMode="auto">
          <a:xfrm>
            <a:off x="6400800" y="7620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kk-KZ">
              <a:latin typeface="Constantia" pitchFamily="18" charset="0"/>
            </a:endParaRPr>
          </a:p>
        </p:txBody>
      </p:sp>
      <p:sp>
        <p:nvSpPr>
          <p:cNvPr id="39941" name="Text Box 7"/>
          <p:cNvSpPr txBox="1">
            <a:spLocks noChangeArrowheads="1"/>
          </p:cNvSpPr>
          <p:nvPr/>
        </p:nvSpPr>
        <p:spPr bwMode="auto">
          <a:xfrm>
            <a:off x="6613525" y="417513"/>
            <a:ext cx="1149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>
                <a:latin typeface="Constantia" pitchFamily="18" charset="0"/>
              </a:rPr>
              <a:t>11-слайд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3184525" cy="4495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0963" name="Picture 5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200400" y="1295400"/>
            <a:ext cx="2913063" cy="40592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0964" name="Picture 6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081713" y="2743200"/>
            <a:ext cx="3062287" cy="4114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40965" name="TextBox 4"/>
          <p:cNvSpPr txBox="1">
            <a:spLocks noChangeArrowheads="1"/>
          </p:cNvSpPr>
          <p:nvPr/>
        </p:nvSpPr>
        <p:spPr bwMode="auto">
          <a:xfrm>
            <a:off x="5943600" y="457200"/>
            <a:ext cx="1158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>
                <a:latin typeface="Constantia" pitchFamily="18" charset="0"/>
              </a:rPr>
              <a:t>12-слайд</a:t>
            </a:r>
            <a:endParaRPr lang="ru-RU">
              <a:latin typeface="Constantia" pitchFamily="18" charset="0"/>
            </a:endParaRPr>
          </a:p>
        </p:txBody>
      </p:sp>
      <p:sp>
        <p:nvSpPr>
          <p:cNvPr id="40966" name="TextBox 5"/>
          <p:cNvSpPr txBox="1">
            <a:spLocks noChangeArrowheads="1"/>
          </p:cNvSpPr>
          <p:nvPr/>
        </p:nvSpPr>
        <p:spPr bwMode="auto">
          <a:xfrm>
            <a:off x="533400" y="5638800"/>
            <a:ext cx="41640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>
                <a:solidFill>
                  <a:srgbClr val="FFFF00"/>
                </a:solidFill>
                <a:latin typeface="Constantia" pitchFamily="18" charset="0"/>
              </a:rPr>
              <a:t>Қалың елім, қазағым, қайран жұртым</a:t>
            </a:r>
            <a:endParaRPr lang="ru-RU">
              <a:solidFill>
                <a:srgbClr val="FFFF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axmetbaitursinov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04800" y="152400"/>
            <a:ext cx="24384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Picture 3" descr="95059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124200" y="1295400"/>
            <a:ext cx="2438400" cy="307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4" descr="a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019800" y="2362200"/>
            <a:ext cx="23622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9" name="Text Box 6"/>
          <p:cNvSpPr txBox="1">
            <a:spLocks noChangeArrowheads="1"/>
          </p:cNvSpPr>
          <p:nvPr/>
        </p:nvSpPr>
        <p:spPr bwMode="auto">
          <a:xfrm>
            <a:off x="669925" y="3617913"/>
            <a:ext cx="18065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onstantia" pitchFamily="18" charset="0"/>
              </a:rPr>
              <a:t>А</a:t>
            </a:r>
            <a:r>
              <a:rPr lang="kk-KZ">
                <a:latin typeface="Constantia" pitchFamily="18" charset="0"/>
              </a:rPr>
              <a:t>.Байтұрсынов</a:t>
            </a:r>
          </a:p>
        </p:txBody>
      </p:sp>
      <p:sp>
        <p:nvSpPr>
          <p:cNvPr id="41990" name="Text Box 7"/>
          <p:cNvSpPr txBox="1">
            <a:spLocks noChangeArrowheads="1"/>
          </p:cNvSpPr>
          <p:nvPr/>
        </p:nvSpPr>
        <p:spPr bwMode="auto">
          <a:xfrm>
            <a:off x="3489325" y="4608513"/>
            <a:ext cx="15541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>
                <a:latin typeface="Constantia" pitchFamily="18" charset="0"/>
              </a:rPr>
              <a:t>М.Жұмабаев</a:t>
            </a:r>
          </a:p>
        </p:txBody>
      </p:sp>
      <p:sp>
        <p:nvSpPr>
          <p:cNvPr id="41991" name="Text Box 8"/>
          <p:cNvSpPr txBox="1">
            <a:spLocks noChangeArrowheads="1"/>
          </p:cNvSpPr>
          <p:nvPr/>
        </p:nvSpPr>
        <p:spPr bwMode="auto">
          <a:xfrm>
            <a:off x="6765925" y="5980113"/>
            <a:ext cx="16859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>
                <a:latin typeface="Constantia" pitchFamily="18" charset="0"/>
              </a:rPr>
              <a:t>С.Торайғыров</a:t>
            </a:r>
          </a:p>
        </p:txBody>
      </p:sp>
      <p:sp>
        <p:nvSpPr>
          <p:cNvPr id="41992" name="TextBox 7"/>
          <p:cNvSpPr txBox="1">
            <a:spLocks noChangeArrowheads="1"/>
          </p:cNvSpPr>
          <p:nvPr/>
        </p:nvSpPr>
        <p:spPr bwMode="auto">
          <a:xfrm>
            <a:off x="5562600" y="533400"/>
            <a:ext cx="1158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>
                <a:latin typeface="Constantia" pitchFamily="18" charset="0"/>
              </a:rPr>
              <a:t>13-слайд</a:t>
            </a:r>
            <a:endParaRPr lang="ru-RU">
              <a:latin typeface="Constantia" pitchFamily="18" charset="0"/>
            </a:endParaRPr>
          </a:p>
        </p:txBody>
      </p:sp>
      <p:sp>
        <p:nvSpPr>
          <p:cNvPr id="41993" name="TextBox 8"/>
          <p:cNvSpPr txBox="1">
            <a:spLocks noChangeArrowheads="1"/>
          </p:cNvSpPr>
          <p:nvPr/>
        </p:nvSpPr>
        <p:spPr bwMode="auto">
          <a:xfrm>
            <a:off x="533400" y="5486400"/>
            <a:ext cx="27654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 sz="2400">
                <a:solidFill>
                  <a:srgbClr val="FFFF00"/>
                </a:solidFill>
                <a:latin typeface="Constantia" pitchFamily="18" charset="0"/>
              </a:rPr>
              <a:t>Абай ізбасарлары</a:t>
            </a:r>
            <a:endParaRPr lang="ru-RU" sz="2400">
              <a:solidFill>
                <a:srgbClr val="FFFF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990600" y="685800"/>
            <a:ext cx="7315200" cy="495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43011" name="TextBox 2"/>
          <p:cNvSpPr txBox="1">
            <a:spLocks noChangeArrowheads="1"/>
          </p:cNvSpPr>
          <p:nvPr/>
        </p:nvSpPr>
        <p:spPr bwMode="auto">
          <a:xfrm>
            <a:off x="6172200" y="152400"/>
            <a:ext cx="1158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>
                <a:latin typeface="Constantia" pitchFamily="18" charset="0"/>
              </a:rPr>
              <a:t>14-слайд</a:t>
            </a:r>
            <a:endParaRPr lang="ru-RU">
              <a:latin typeface="Constant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62200" y="5943600"/>
            <a:ext cx="4443413" cy="52387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800" dirty="0">
                <a:solidFill>
                  <a:srgbClr val="FFFF00"/>
                </a:solidFill>
                <a:latin typeface="+mn-lt"/>
              </a:rPr>
              <a:t>Абайдың көзін  ашқандар</a:t>
            </a:r>
            <a:endParaRPr lang="ru-RU" sz="2800" dirty="0">
              <a:solidFill>
                <a:srgbClr val="FFFF00"/>
              </a:solidFill>
              <a:latin typeface="+mn-lt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81000" y="0"/>
            <a:ext cx="5608638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44035" name="TextBox 2"/>
          <p:cNvSpPr txBox="1">
            <a:spLocks noChangeArrowheads="1"/>
          </p:cNvSpPr>
          <p:nvPr/>
        </p:nvSpPr>
        <p:spPr bwMode="auto">
          <a:xfrm>
            <a:off x="7696200" y="2514600"/>
            <a:ext cx="1158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>
                <a:latin typeface="Constantia" pitchFamily="18" charset="0"/>
              </a:rPr>
              <a:t>15-слайд</a:t>
            </a:r>
            <a:endParaRPr lang="ru-RU">
              <a:latin typeface="Constant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38400" y="152400"/>
            <a:ext cx="6211888" cy="46196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400" dirty="0">
                <a:solidFill>
                  <a:srgbClr val="FFFF00"/>
                </a:solidFill>
                <a:latin typeface="+mn-lt"/>
              </a:rPr>
              <a:t>Өлсем, орным - қара жер сыз болмай ма?</a:t>
            </a:r>
            <a:endParaRPr lang="ru-RU" sz="2400" dirty="0">
              <a:solidFill>
                <a:srgbClr val="FFFF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152400"/>
            <a:ext cx="8610600" cy="5754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dirty="0">
                <a:latin typeface="+mn-lt"/>
              </a:rPr>
              <a:t>ҚАЗАҚСТАН РЕСПУБЛИКАСЫ БІЛІМ ЖӘНЕ ҒЫЛЫМ МИНИСТРЛІГІ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dirty="0">
                <a:latin typeface="+mn-lt"/>
              </a:rPr>
              <a:t>ТарМПИ инновациялық-педагогикалық колледжі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k-KZ" dirty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k-KZ" dirty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k-KZ" dirty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k-KZ" dirty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Сабақтың тақырыбы: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6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М.Әуезов “Абай жолы” романы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k-KZ" sz="1400" dirty="0">
              <a:solidFill>
                <a:schemeClr val="accent3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k-KZ" sz="1400" dirty="0">
              <a:solidFill>
                <a:schemeClr val="accent3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400" dirty="0">
                <a:solidFill>
                  <a:srgbClr val="1DFF38"/>
                </a:solidFill>
                <a:latin typeface="Times New Roman" pitchFamily="18" charset="0"/>
                <a:cs typeface="Times New Roman" pitchFamily="18" charset="0"/>
              </a:rPr>
              <a:t>Топ: 1БИ-10-1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400" dirty="0">
                <a:solidFill>
                  <a:srgbClr val="1DFF38"/>
                </a:solidFill>
                <a:latin typeface="Times New Roman" pitchFamily="18" charset="0"/>
                <a:cs typeface="Times New Roman" pitchFamily="18" charset="0"/>
              </a:rPr>
              <a:t>Пәні: Қазақ әдебиеті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400" dirty="0">
                <a:solidFill>
                  <a:srgbClr val="1DFF38"/>
                </a:solidFill>
                <a:latin typeface="Times New Roman" pitchFamily="18" charset="0"/>
                <a:cs typeface="Times New Roman" pitchFamily="18" charset="0"/>
              </a:rPr>
              <a:t>Оқытушы: Ермекбаева А.Е.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4" descr="Aba1i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33400" y="0"/>
            <a:ext cx="46624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572000" y="4572000"/>
            <a:ext cx="4572000" cy="2032000"/>
          </a:xfrm>
          <a:prstGeom prst="rect">
            <a:avLst/>
          </a:prstGeom>
          <a:solidFill>
            <a:schemeClr val="tx2">
              <a:lumMod val="1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Абайды таныту арқылы біз Қазақстанды әлемге танытамыз, қазақ халқын танытамыз. Абай әрқашан біздің ұлттық ұранымыз болуы тиіс.                  					</a:t>
            </a:r>
            <a:r>
              <a:rPr lang="kk-KZ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			</a:t>
            </a:r>
            <a:r>
              <a:rPr lang="kk-KZ" sz="1400" b="1" dirty="0">
                <a:solidFill>
                  <a:srgbClr val="FF3300"/>
                </a:solidFill>
                <a:latin typeface="+mn-lt"/>
              </a:rPr>
              <a:t>Н.Ә.Назарбаев</a:t>
            </a:r>
            <a:endParaRPr lang="ru-RU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Box 1"/>
          <p:cNvSpPr txBox="1">
            <a:spLocks noChangeArrowheads="1"/>
          </p:cNvSpPr>
          <p:nvPr/>
        </p:nvSpPr>
        <p:spPr bwMode="auto">
          <a:xfrm>
            <a:off x="2667000" y="457200"/>
            <a:ext cx="34083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 sz="3600">
                <a:latin typeface="Constantia" pitchFamily="18" charset="0"/>
              </a:rPr>
              <a:t>Абай поэзиясы</a:t>
            </a:r>
            <a:endParaRPr lang="ru-RU" sz="3600">
              <a:latin typeface="Constantia" pitchFamily="18" charset="0"/>
            </a:endParaRPr>
          </a:p>
        </p:txBody>
      </p:sp>
      <p:sp>
        <p:nvSpPr>
          <p:cNvPr id="3" name="Облако 2"/>
          <p:cNvSpPr/>
          <p:nvPr/>
        </p:nvSpPr>
        <p:spPr>
          <a:xfrm>
            <a:off x="152400" y="1066800"/>
            <a:ext cx="2438400" cy="16764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400" dirty="0"/>
              <a:t>Табиғат лирикасы</a:t>
            </a:r>
            <a:endParaRPr lang="ru-RU" sz="2400" dirty="0"/>
          </a:p>
        </p:txBody>
      </p:sp>
      <p:sp>
        <p:nvSpPr>
          <p:cNvPr id="4" name="Облако 3"/>
          <p:cNvSpPr/>
          <p:nvPr/>
        </p:nvSpPr>
        <p:spPr>
          <a:xfrm>
            <a:off x="2971800" y="2590800"/>
            <a:ext cx="2438400" cy="16764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400" dirty="0"/>
              <a:t>Халық- мұңы лирикасы</a:t>
            </a:r>
            <a:endParaRPr lang="ru-RU" sz="2400" dirty="0"/>
          </a:p>
        </p:txBody>
      </p:sp>
      <p:sp>
        <p:nvSpPr>
          <p:cNvPr id="5" name="Облако 4"/>
          <p:cNvSpPr/>
          <p:nvPr/>
        </p:nvSpPr>
        <p:spPr>
          <a:xfrm>
            <a:off x="152400" y="3733800"/>
            <a:ext cx="2438400" cy="16764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400" dirty="0"/>
              <a:t>Өнер  лирикасы</a:t>
            </a:r>
            <a:endParaRPr lang="ru-RU" sz="2400" dirty="0"/>
          </a:p>
        </p:txBody>
      </p:sp>
      <p:sp>
        <p:nvSpPr>
          <p:cNvPr id="6" name="Облако 5"/>
          <p:cNvSpPr/>
          <p:nvPr/>
        </p:nvSpPr>
        <p:spPr>
          <a:xfrm>
            <a:off x="3048000" y="5029200"/>
            <a:ext cx="2438400" cy="16764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400" dirty="0"/>
              <a:t>Мінез лирикасы</a:t>
            </a:r>
            <a:endParaRPr lang="ru-RU" sz="2400" dirty="0"/>
          </a:p>
        </p:txBody>
      </p:sp>
      <p:sp>
        <p:nvSpPr>
          <p:cNvPr id="7" name="Облако 6"/>
          <p:cNvSpPr/>
          <p:nvPr/>
        </p:nvSpPr>
        <p:spPr>
          <a:xfrm>
            <a:off x="6324600" y="3352800"/>
            <a:ext cx="2438400" cy="16764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400" dirty="0"/>
              <a:t>Білім – ғылым лирикасы</a:t>
            </a:r>
            <a:endParaRPr lang="ru-RU" sz="2400" dirty="0"/>
          </a:p>
        </p:txBody>
      </p:sp>
      <p:sp>
        <p:nvSpPr>
          <p:cNvPr id="8" name="Облако 7"/>
          <p:cNvSpPr/>
          <p:nvPr/>
        </p:nvSpPr>
        <p:spPr>
          <a:xfrm>
            <a:off x="5867400" y="1066800"/>
            <a:ext cx="2438400" cy="16764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400" dirty="0"/>
              <a:t>Махаббат лирикасы</a:t>
            </a:r>
            <a:endParaRPr lang="ru-RU" sz="2400" dirty="0"/>
          </a:p>
        </p:txBody>
      </p:sp>
      <p:sp>
        <p:nvSpPr>
          <p:cNvPr id="46089" name="TextBox 8"/>
          <p:cNvSpPr txBox="1">
            <a:spLocks noChangeArrowheads="1"/>
          </p:cNvSpPr>
          <p:nvPr/>
        </p:nvSpPr>
        <p:spPr bwMode="auto">
          <a:xfrm>
            <a:off x="762000" y="381000"/>
            <a:ext cx="746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>
                <a:latin typeface="Constantia" pitchFamily="18" charset="0"/>
              </a:rPr>
              <a:t>1-топ</a:t>
            </a:r>
            <a:endParaRPr lang="ru-RU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Box 1"/>
          <p:cNvSpPr txBox="1">
            <a:spLocks noChangeArrowheads="1"/>
          </p:cNvSpPr>
          <p:nvPr/>
        </p:nvSpPr>
        <p:spPr bwMode="auto">
          <a:xfrm>
            <a:off x="1066800" y="609600"/>
            <a:ext cx="706913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 sz="4400">
                <a:latin typeface="Constantia" pitchFamily="18" charset="0"/>
              </a:rPr>
              <a:t>Сұрақ-жауап  стратегиясы</a:t>
            </a:r>
            <a:endParaRPr lang="ru-RU" sz="4400">
              <a:latin typeface="Constantia" pitchFamily="18" charset="0"/>
            </a:endParaRPr>
          </a:p>
        </p:txBody>
      </p:sp>
      <p:sp>
        <p:nvSpPr>
          <p:cNvPr id="47107" name="TextBox 2"/>
          <p:cNvSpPr txBox="1">
            <a:spLocks noChangeArrowheads="1"/>
          </p:cNvSpPr>
          <p:nvPr/>
        </p:nvSpPr>
        <p:spPr bwMode="auto">
          <a:xfrm>
            <a:off x="228600" y="304800"/>
            <a:ext cx="746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>
                <a:latin typeface="Constantia" pitchFamily="18" charset="0"/>
              </a:rPr>
              <a:t>2-топ</a:t>
            </a:r>
            <a:endParaRPr lang="ru-RU">
              <a:latin typeface="Constant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4400" y="1752600"/>
            <a:ext cx="6240463" cy="255428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kk-KZ" sz="3200" dirty="0">
                <a:latin typeface="+mn-lt"/>
              </a:rPr>
              <a:t>Әдеби шығарма дегеніміз не?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kk-KZ" sz="3200" dirty="0">
                <a:latin typeface="+mn-lt"/>
              </a:rPr>
              <a:t>Жанр түрін ата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kk-KZ" sz="3200" dirty="0">
                <a:latin typeface="+mn-lt"/>
              </a:rPr>
              <a:t>Өлең дегеніміз не?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kk-KZ" sz="3200" dirty="0">
                <a:latin typeface="+mn-lt"/>
              </a:rPr>
              <a:t>Идея дегеніміз не?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kk-KZ" sz="3200" dirty="0">
                <a:latin typeface="+mn-lt"/>
              </a:rPr>
              <a:t>Өлеңнің құрылысын ата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Box 1"/>
          <p:cNvSpPr txBox="1">
            <a:spLocks noChangeArrowheads="1"/>
          </p:cNvSpPr>
          <p:nvPr/>
        </p:nvSpPr>
        <p:spPr bwMode="auto">
          <a:xfrm>
            <a:off x="304800" y="228600"/>
            <a:ext cx="746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>
                <a:latin typeface="Constantia" pitchFamily="18" charset="0"/>
              </a:rPr>
              <a:t>1-топ</a:t>
            </a:r>
            <a:endParaRPr lang="ru-RU">
              <a:latin typeface="Constantia" pitchFamily="18" charset="0"/>
            </a:endParaRPr>
          </a:p>
        </p:txBody>
      </p:sp>
      <p:sp>
        <p:nvSpPr>
          <p:cNvPr id="48131" name="TextBox 2"/>
          <p:cNvSpPr txBox="1">
            <a:spLocks noChangeArrowheads="1"/>
          </p:cNvSpPr>
          <p:nvPr/>
        </p:nvSpPr>
        <p:spPr bwMode="auto">
          <a:xfrm>
            <a:off x="1524000" y="990600"/>
            <a:ext cx="25463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 sz="3600">
                <a:latin typeface="Constantia" pitchFamily="18" charset="0"/>
              </a:rPr>
              <a:t>Абай жолы</a:t>
            </a:r>
            <a:endParaRPr lang="ru-RU" sz="3600">
              <a:latin typeface="Constantia" pitchFamily="18" charset="0"/>
            </a:endParaRPr>
          </a:p>
        </p:txBody>
      </p:sp>
      <p:sp>
        <p:nvSpPr>
          <p:cNvPr id="48132" name="TextBox 3"/>
          <p:cNvSpPr txBox="1">
            <a:spLocks noChangeArrowheads="1"/>
          </p:cNvSpPr>
          <p:nvPr/>
        </p:nvSpPr>
        <p:spPr bwMode="auto">
          <a:xfrm>
            <a:off x="457200" y="2819400"/>
            <a:ext cx="1447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k-KZ">
                <a:latin typeface="Constantia" pitchFamily="18" charset="0"/>
              </a:rPr>
              <a:t>2-топ </a:t>
            </a:r>
            <a:endParaRPr lang="ru-RU">
              <a:latin typeface="Constantia" pitchFamily="18" charset="0"/>
            </a:endParaRPr>
          </a:p>
        </p:txBody>
      </p:sp>
      <p:sp>
        <p:nvSpPr>
          <p:cNvPr id="48133" name="TextBox 4"/>
          <p:cNvSpPr txBox="1">
            <a:spLocks noChangeArrowheads="1"/>
          </p:cNvSpPr>
          <p:nvPr/>
        </p:nvSpPr>
        <p:spPr bwMode="auto">
          <a:xfrm>
            <a:off x="1219200" y="3810000"/>
            <a:ext cx="3505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 sz="3600">
                <a:latin typeface="Constantia" pitchFamily="18" charset="0"/>
              </a:rPr>
              <a:t>Құнанбай жолы</a:t>
            </a:r>
            <a:endParaRPr lang="ru-RU" sz="3600">
              <a:latin typeface="Constantia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4114800" y="838200"/>
            <a:ext cx="83820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48131" idx="3"/>
          </p:cNvCxnSpPr>
          <p:nvPr/>
        </p:nvCxnSpPr>
        <p:spPr>
          <a:xfrm>
            <a:off x="4070350" y="1314450"/>
            <a:ext cx="577850" cy="5905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48131" idx="3"/>
          </p:cNvCxnSpPr>
          <p:nvPr/>
        </p:nvCxnSpPr>
        <p:spPr>
          <a:xfrm>
            <a:off x="4070350" y="1314450"/>
            <a:ext cx="1035050" cy="1333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48131" idx="3"/>
          </p:cNvCxnSpPr>
          <p:nvPr/>
        </p:nvCxnSpPr>
        <p:spPr>
          <a:xfrm flipV="1">
            <a:off x="4070350" y="609600"/>
            <a:ext cx="273050" cy="7048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4724400" y="3733800"/>
            <a:ext cx="83820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4679950" y="4210050"/>
            <a:ext cx="577850" cy="5905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4679950" y="4210050"/>
            <a:ext cx="1035050" cy="1333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V="1">
            <a:off x="4679950" y="3505200"/>
            <a:ext cx="273050" cy="7048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4" descr="POINSET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4911205" flipH="1">
            <a:off x="5816600" y="3319463"/>
            <a:ext cx="283845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Picture 5" descr="POINSET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4911205" flipV="1">
            <a:off x="550068" y="-16668"/>
            <a:ext cx="1871663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Text Box 6"/>
          <p:cNvSpPr txBox="1">
            <a:spLocks noChangeArrowheads="1"/>
          </p:cNvSpPr>
          <p:nvPr/>
        </p:nvSpPr>
        <p:spPr bwMode="auto">
          <a:xfrm>
            <a:off x="2498725" y="1409700"/>
            <a:ext cx="3475038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 b="1">
                <a:latin typeface="Times New Roman" pitchFamily="18" charset="0"/>
              </a:rPr>
              <a:t>“Абай жолы” романынан үзінді</a:t>
            </a:r>
          </a:p>
          <a:p>
            <a:endParaRPr lang="kk-KZ" b="1">
              <a:latin typeface="Times New Roman" pitchFamily="18" charset="0"/>
            </a:endParaRPr>
          </a:p>
          <a:p>
            <a:endParaRPr lang="kk-KZ" b="1">
              <a:latin typeface="Times New Roman" pitchFamily="18" charset="0"/>
            </a:endParaRPr>
          </a:p>
          <a:p>
            <a:endParaRPr lang="kk-KZ" b="1">
              <a:latin typeface="Times New Roman" pitchFamily="18" charset="0"/>
            </a:endParaRPr>
          </a:p>
          <a:p>
            <a:endParaRPr lang="kk-KZ" b="1">
              <a:latin typeface="Times New Roman" pitchFamily="18" charset="0"/>
            </a:endParaRPr>
          </a:p>
          <a:p>
            <a:r>
              <a:rPr lang="kk-KZ" sz="3600" b="1">
                <a:latin typeface="Times New Roman" pitchFamily="18" charset="0"/>
              </a:rPr>
              <a:t>Ақын қонақтар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899" name="Group 35"/>
          <p:cNvGraphicFramePr>
            <a:graphicFrameLocks noGrp="1"/>
          </p:cNvGraphicFramePr>
          <p:nvPr/>
        </p:nvGraphicFramePr>
        <p:xfrm>
          <a:off x="152400" y="1295400"/>
          <a:ext cx="8534400" cy="5059680"/>
        </p:xfrm>
        <a:graphic>
          <a:graphicData uri="http://schemas.openxmlformats.org/drawingml/2006/table">
            <a:tbl>
              <a:tblPr/>
              <a:tblGrid>
                <a:gridCol w="381000"/>
                <a:gridCol w="3886200"/>
                <a:gridCol w="2133600"/>
                <a:gridCol w="2133600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kk-K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№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kk-K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Сұрақтар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kk-K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Дұрыс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kk-K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Дұрыс емес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kk-K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kk-K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“Абай жолы” романындағы негізгі кейіпкер - Абай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kk-K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kk-K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kk-K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kk-K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Ұлжан -  қатыгез, зұлым, қара ниет адам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kk-K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kk-K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kk-K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kk-K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Роман Абайдың жиырма жасар кезінен басталады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kk-K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kk-K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kk-K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kk-K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Құнанбай Тобықты руынан шыққан ақылды, мейірімді адам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kk-K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kk-K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kk-K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kk-K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Абайдың орыс жан досы - Толстой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kk-K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kk-K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kk-K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kk-K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“Желсіз түнде жарық ай, сәулесі суда дірілдеп” халық-мұң  лирикасы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kk-K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kk-K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kk-K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r>
                        <a:rPr kumimoji="0" lang="kk-K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“Абай жолы” романы 19 ғ. ІІ  жартысында жазылған туынды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kk-K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  <a:tabLst/>
                      </a:pPr>
                      <a:endParaRPr kumimoji="0" lang="kk-K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2133600" y="152400"/>
            <a:ext cx="5370513" cy="646113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3600" dirty="0">
                <a:solidFill>
                  <a:srgbClr val="FFFF00"/>
                </a:solidFill>
                <a:latin typeface="+mn-lt"/>
              </a:rPr>
              <a:t>Проблемалық полемика</a:t>
            </a:r>
            <a:endParaRPr lang="ru-RU" sz="36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50226" name="TextBox 24"/>
          <p:cNvSpPr txBox="1">
            <a:spLocks noChangeArrowheads="1"/>
          </p:cNvSpPr>
          <p:nvPr/>
        </p:nvSpPr>
        <p:spPr bwMode="auto">
          <a:xfrm>
            <a:off x="457200" y="228600"/>
            <a:ext cx="746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>
                <a:solidFill>
                  <a:srgbClr val="872217"/>
                </a:solidFill>
                <a:latin typeface="Constantia" pitchFamily="18" charset="0"/>
              </a:rPr>
              <a:t>1-топ</a:t>
            </a:r>
            <a:endParaRPr lang="ru-RU">
              <a:solidFill>
                <a:srgbClr val="872217"/>
              </a:solidFill>
              <a:latin typeface="Constantia" pitchFamily="18" charset="0"/>
            </a:endParaRPr>
          </a:p>
        </p:txBody>
      </p:sp>
      <p:sp>
        <p:nvSpPr>
          <p:cNvPr id="26" name="5-конечная звезда 25"/>
          <p:cNvSpPr/>
          <p:nvPr/>
        </p:nvSpPr>
        <p:spPr>
          <a:xfrm>
            <a:off x="5257800" y="1676400"/>
            <a:ext cx="533400" cy="60960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5-конечная звезда 26"/>
          <p:cNvSpPr/>
          <p:nvPr/>
        </p:nvSpPr>
        <p:spPr>
          <a:xfrm>
            <a:off x="7315200" y="2286000"/>
            <a:ext cx="533400" cy="60960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5-конечная звезда 27"/>
          <p:cNvSpPr/>
          <p:nvPr/>
        </p:nvSpPr>
        <p:spPr>
          <a:xfrm>
            <a:off x="7315200" y="2971800"/>
            <a:ext cx="533400" cy="60960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5-конечная звезда 28"/>
          <p:cNvSpPr/>
          <p:nvPr/>
        </p:nvSpPr>
        <p:spPr>
          <a:xfrm>
            <a:off x="7315200" y="3581400"/>
            <a:ext cx="533400" cy="60960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5-конечная звезда 29"/>
          <p:cNvSpPr/>
          <p:nvPr/>
        </p:nvSpPr>
        <p:spPr>
          <a:xfrm>
            <a:off x="7315200" y="4191000"/>
            <a:ext cx="533400" cy="60960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5-конечная звезда 30"/>
          <p:cNvSpPr/>
          <p:nvPr/>
        </p:nvSpPr>
        <p:spPr>
          <a:xfrm>
            <a:off x="7315200" y="4953000"/>
            <a:ext cx="533400" cy="60960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5-конечная звезда 31"/>
          <p:cNvSpPr/>
          <p:nvPr/>
        </p:nvSpPr>
        <p:spPr>
          <a:xfrm>
            <a:off x="5257800" y="5715000"/>
            <a:ext cx="533400" cy="60960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Oval 4"/>
          <p:cNvSpPr>
            <a:spLocks noChangeArrowheads="1"/>
          </p:cNvSpPr>
          <p:nvPr/>
        </p:nvSpPr>
        <p:spPr bwMode="auto">
          <a:xfrm>
            <a:off x="5486400" y="1524000"/>
            <a:ext cx="2438400" cy="12954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>
                <a:latin typeface="Constantia" pitchFamily="18" charset="0"/>
              </a:rPr>
              <a:t>М.Әуезов</a:t>
            </a:r>
          </a:p>
          <a:p>
            <a:pPr algn="ctr"/>
            <a:r>
              <a:rPr lang="kk-KZ" sz="2800">
                <a:latin typeface="Constantia" pitchFamily="18" charset="0"/>
              </a:rPr>
              <a:t>кім?</a:t>
            </a:r>
          </a:p>
        </p:txBody>
      </p:sp>
      <p:sp>
        <p:nvSpPr>
          <p:cNvPr id="51203" name="Oval 5"/>
          <p:cNvSpPr>
            <a:spLocks noChangeArrowheads="1"/>
          </p:cNvSpPr>
          <p:nvPr/>
        </p:nvSpPr>
        <p:spPr bwMode="auto">
          <a:xfrm>
            <a:off x="1676400" y="4495800"/>
            <a:ext cx="2743200" cy="1371600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800">
                <a:latin typeface="Constantia" pitchFamily="18" charset="0"/>
              </a:rPr>
              <a:t>Әуезов </a:t>
            </a:r>
          </a:p>
          <a:p>
            <a:pPr algn="ctr"/>
            <a:r>
              <a:rPr lang="kk-KZ" sz="2800">
                <a:latin typeface="Constantia" pitchFamily="18" charset="0"/>
              </a:rPr>
              <a:t>шығармалары</a:t>
            </a:r>
          </a:p>
        </p:txBody>
      </p:sp>
      <p:sp>
        <p:nvSpPr>
          <p:cNvPr id="51204" name="TextBox 10"/>
          <p:cNvSpPr txBox="1">
            <a:spLocks noChangeArrowheads="1"/>
          </p:cNvSpPr>
          <p:nvPr/>
        </p:nvSpPr>
        <p:spPr bwMode="auto">
          <a:xfrm>
            <a:off x="685800" y="304800"/>
            <a:ext cx="8112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>
                <a:solidFill>
                  <a:srgbClr val="FFFF00"/>
                </a:solidFill>
                <a:latin typeface="Constantia" pitchFamily="18" charset="0"/>
              </a:rPr>
              <a:t>2-топ</a:t>
            </a:r>
            <a:r>
              <a:rPr lang="kk-KZ">
                <a:latin typeface="Constantia" pitchFamily="18" charset="0"/>
              </a:rPr>
              <a:t> </a:t>
            </a:r>
            <a:endParaRPr lang="ru-RU">
              <a:latin typeface="Constant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28800" y="304800"/>
            <a:ext cx="3459163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</a:rPr>
              <a:t>ТОПТАСТЫРУ стратегиясы</a:t>
            </a:r>
            <a:endParaRPr lang="ru-RU" sz="2000" dirty="0">
              <a:solidFill>
                <a:schemeClr val="accent1">
                  <a:lumMod val="60000"/>
                  <a:lumOff val="40000"/>
                </a:schemeClr>
              </a:solidFill>
              <a:latin typeface="+mn-lt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rot="16200000" flipH="1">
            <a:off x="6858000" y="2895600"/>
            <a:ext cx="1066800" cy="9144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0800000" flipV="1">
            <a:off x="5257800" y="2819400"/>
            <a:ext cx="1066800" cy="9144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5400000" flipH="1" flipV="1">
            <a:off x="7277100" y="1028700"/>
            <a:ext cx="609600" cy="5334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16200000" flipV="1">
            <a:off x="5638800" y="914400"/>
            <a:ext cx="609600" cy="6096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3733800" y="4038600"/>
            <a:ext cx="914400" cy="5334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3810000" y="5791200"/>
            <a:ext cx="1066800" cy="4572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16200000" flipV="1">
            <a:off x="1828800" y="3886200"/>
            <a:ext cx="914400" cy="4572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51203" idx="3"/>
          </p:cNvCxnSpPr>
          <p:nvPr/>
        </p:nvCxnSpPr>
        <p:spPr>
          <a:xfrm rot="5400000">
            <a:off x="1014413" y="5108575"/>
            <a:ext cx="506412" cy="162083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95600" y="457200"/>
            <a:ext cx="3440113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800" dirty="0">
                <a:solidFill>
                  <a:schemeClr val="tx2">
                    <a:lumMod val="90000"/>
                  </a:schemeClr>
                </a:solidFill>
                <a:latin typeface="+mn-lt"/>
              </a:rPr>
              <a:t>Дебат  стратегиясы</a:t>
            </a:r>
            <a:endParaRPr lang="ru-RU" sz="2800" dirty="0">
              <a:solidFill>
                <a:schemeClr val="tx2">
                  <a:lumMod val="90000"/>
                </a:schemeClr>
              </a:solidFill>
              <a:latin typeface="+mn-lt"/>
            </a:endParaRPr>
          </a:p>
        </p:txBody>
      </p:sp>
      <p:sp>
        <p:nvSpPr>
          <p:cNvPr id="52227" name="TextBox 5"/>
          <p:cNvSpPr txBox="1">
            <a:spLocks noChangeArrowheads="1"/>
          </p:cNvSpPr>
          <p:nvPr/>
        </p:nvSpPr>
        <p:spPr bwMode="auto">
          <a:xfrm>
            <a:off x="990600" y="2667000"/>
            <a:ext cx="7566025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 sz="4000">
                <a:solidFill>
                  <a:srgbClr val="EFA79F"/>
                </a:solidFill>
                <a:latin typeface="Constantia" pitchFamily="18" charset="0"/>
              </a:rPr>
              <a:t>Ұлжан бақытты ана болды ма?</a:t>
            </a:r>
          </a:p>
          <a:p>
            <a:endParaRPr lang="ru-RU">
              <a:latin typeface="Constantia" pitchFamily="18" charset="0"/>
            </a:endParaRPr>
          </a:p>
        </p:txBody>
      </p:sp>
      <p:sp>
        <p:nvSpPr>
          <p:cNvPr id="52228" name="TextBox 6"/>
          <p:cNvSpPr txBox="1">
            <a:spLocks noChangeArrowheads="1"/>
          </p:cNvSpPr>
          <p:nvPr/>
        </p:nvSpPr>
        <p:spPr bwMode="auto">
          <a:xfrm>
            <a:off x="1066800" y="5181600"/>
            <a:ext cx="18907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>
                <a:latin typeface="Constantia" pitchFamily="18" charset="0"/>
              </a:rPr>
              <a:t>1-топ жақтаушы</a:t>
            </a:r>
          </a:p>
          <a:p>
            <a:endParaRPr lang="kk-KZ">
              <a:latin typeface="Constantia" pitchFamily="18" charset="0"/>
            </a:endParaRPr>
          </a:p>
          <a:p>
            <a:r>
              <a:rPr lang="kk-KZ">
                <a:latin typeface="Constantia" pitchFamily="18" charset="0"/>
              </a:rPr>
              <a:t>2-топ даттаушы</a:t>
            </a:r>
            <a:endParaRPr lang="ru-RU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Box 3"/>
          <p:cNvSpPr txBox="1">
            <a:spLocks noChangeArrowheads="1"/>
          </p:cNvSpPr>
          <p:nvPr/>
        </p:nvSpPr>
        <p:spPr bwMode="auto">
          <a:xfrm>
            <a:off x="1905000" y="304800"/>
            <a:ext cx="50784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 sz="3600">
                <a:solidFill>
                  <a:srgbClr val="FF0000"/>
                </a:solidFill>
                <a:latin typeface="Constantia" pitchFamily="18" charset="0"/>
              </a:rPr>
              <a:t>Ой толғау стратегиясы</a:t>
            </a:r>
            <a:endParaRPr lang="ru-RU" sz="360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53251" name="TextBox 4"/>
          <p:cNvSpPr txBox="1">
            <a:spLocks noChangeArrowheads="1"/>
          </p:cNvSpPr>
          <p:nvPr/>
        </p:nvSpPr>
        <p:spPr bwMode="auto">
          <a:xfrm>
            <a:off x="914400" y="2057400"/>
            <a:ext cx="7643813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 sz="3200">
                <a:latin typeface="Constantia" pitchFamily="18" charset="0"/>
              </a:rPr>
              <a:t>Жүрегімнің түбіне терең бойла,</a:t>
            </a:r>
          </a:p>
          <a:p>
            <a:r>
              <a:rPr lang="kk-KZ" sz="3200">
                <a:latin typeface="Constantia" pitchFamily="18" charset="0"/>
              </a:rPr>
              <a:t>Мен бір жұмбақ адаммын, оны да ойла</a:t>
            </a:r>
          </a:p>
          <a:p>
            <a:r>
              <a:rPr lang="kk-KZ" sz="3200">
                <a:latin typeface="Constantia" pitchFamily="18" charset="0"/>
              </a:rPr>
              <a:t>Соқтықпалы, соқпақсыз жерде өстім,</a:t>
            </a:r>
          </a:p>
          <a:p>
            <a:r>
              <a:rPr lang="kk-KZ" sz="3200">
                <a:latin typeface="Constantia" pitchFamily="18" charset="0"/>
              </a:rPr>
              <a:t>Мыңмен жалғыз алыстым, кінә койма.</a:t>
            </a:r>
            <a:endParaRPr lang="ru-RU" sz="320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Box 3"/>
          <p:cNvSpPr txBox="1">
            <a:spLocks noChangeArrowheads="1"/>
          </p:cNvSpPr>
          <p:nvPr/>
        </p:nvSpPr>
        <p:spPr bwMode="auto">
          <a:xfrm>
            <a:off x="2133600" y="228600"/>
            <a:ext cx="49403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 sz="3200">
                <a:solidFill>
                  <a:srgbClr val="FF0000"/>
                </a:solidFill>
                <a:latin typeface="Constantia" pitchFamily="18" charset="0"/>
              </a:rPr>
              <a:t>Ғұмырдария стратегиясы</a:t>
            </a:r>
            <a:endParaRPr lang="ru-RU" sz="320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1219200"/>
            <a:ext cx="8534400" cy="397033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dirty="0">
                <a:latin typeface="+mn-lt"/>
              </a:rPr>
              <a:t>	</a:t>
            </a:r>
            <a:r>
              <a:rPr lang="kk-KZ" sz="2800" dirty="0">
                <a:latin typeface="+mn-lt"/>
              </a:rPr>
              <a:t>Қазақтың ұлы ақына Абай Құнанбаевтың өмір жолын зерттеген Абай танушылар: Мұхтар Әуезов, Зейнолла Қабдолов, Қажым Жұмалиев.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800" dirty="0">
                <a:latin typeface="+mn-lt"/>
              </a:rPr>
              <a:t>	Мұхтар танушылар: Кәкен Оразалин, Мекемтас Мырзахметов, Дүкенбай Досжанов “Мұхтар жолы” романын жазған.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800" dirty="0">
                <a:latin typeface="+mn-lt"/>
              </a:rPr>
              <a:t>	“Абай жолы” романын </a:t>
            </a:r>
            <a:r>
              <a:rPr lang="kk-KZ" sz="2800">
                <a:latin typeface="+mn-lt"/>
              </a:rPr>
              <a:t>орыс тіліне </a:t>
            </a:r>
            <a:r>
              <a:rPr lang="kk-KZ" sz="2800" dirty="0">
                <a:latin typeface="+mn-lt"/>
              </a:rPr>
              <a:t>аударып, жазған орыстың жазушысы Собольев.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800" dirty="0">
                <a:latin typeface="+mn-lt"/>
              </a:rPr>
              <a:t>	“Абай жолы” романы 54 тілге аударылған.</a:t>
            </a:r>
            <a:endParaRPr lang="ru-RU" sz="28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3"/>
          <p:cNvSpPr txBox="1">
            <a:spLocks noChangeArrowheads="1"/>
          </p:cNvSpPr>
          <p:nvPr/>
        </p:nvSpPr>
        <p:spPr bwMode="auto">
          <a:xfrm>
            <a:off x="3505200" y="228600"/>
            <a:ext cx="4445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kk-KZ" sz="3200" i="1">
                <a:latin typeface="Times New Roman" pitchFamily="18" charset="0"/>
                <a:cs typeface="Times New Roman" pitchFamily="18" charset="0"/>
              </a:rPr>
              <a:t>Желтоқсанның он бесі</a:t>
            </a:r>
            <a:endParaRPr lang="ru-RU" sz="32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9" name="Прямоугольник 4"/>
          <p:cNvSpPr>
            <a:spLocks noChangeArrowheads="1"/>
          </p:cNvSpPr>
          <p:nvPr/>
        </p:nvSpPr>
        <p:spPr bwMode="auto">
          <a:xfrm>
            <a:off x="2771775" y="1447800"/>
            <a:ext cx="63722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kk-KZ" sz="4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М.О. Әуезов “Абай жолы” </a:t>
            </a:r>
          </a:p>
          <a:p>
            <a:pPr algn="ctr"/>
            <a:r>
              <a:rPr lang="kk-KZ" sz="4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романы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3124200"/>
            <a:ext cx="8382000" cy="2862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Мақсаты: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kk-KZ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М. Әуезовтың шығармалары мен өмірі туралы мәлімет беру.  Романдағы           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кейіпкерлер тағдыры туралы түсінік беру, оқушылардың ойлау қабілеттерін арттырып, пікір айтуға дағдыландыру.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  Оқушылардың ой еркіндігін, пікірін саралай білуге, тиянақты сөйлей білуге дағдыландыру, өз бетімен ізденуге жетелеу.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  Жазушының шығармаларын оқытып, жалпы тіршілік атауының тұтастығын түсіндіріп, әдебиетке деген сүйіспеншілігін оятып, егеменді еліміздің жас ұрпақтарын жан-жақты жетілген адам атына лайықты азамат болып қалыптасуға тәрбиелеу.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1" name="Picture 5" descr="images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57200" y="304800"/>
            <a:ext cx="19812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Box 3"/>
          <p:cNvSpPr txBox="1">
            <a:spLocks noChangeArrowheads="1"/>
          </p:cNvSpPr>
          <p:nvPr/>
        </p:nvSpPr>
        <p:spPr bwMode="auto">
          <a:xfrm>
            <a:off x="2895600" y="228600"/>
            <a:ext cx="338931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 sz="4400">
                <a:latin typeface="Constantia" pitchFamily="18" charset="0"/>
              </a:rPr>
              <a:t>Инсерт әдісі</a:t>
            </a:r>
            <a:endParaRPr lang="ru-RU" sz="4400">
              <a:latin typeface="Constantia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57200" y="1397000"/>
          <a:ext cx="8153400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8350"/>
                <a:gridCol w="2038350"/>
                <a:gridCol w="2038350"/>
                <a:gridCol w="2038350"/>
              </a:tblGrid>
              <a:tr h="370840">
                <a:tc>
                  <a:txBody>
                    <a:bodyPr/>
                    <a:lstStyle/>
                    <a:p>
                      <a:r>
                        <a:rPr lang="kk-KZ" dirty="0" smtClean="0"/>
                        <a:t>Кімді оқыдым 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Танысқан</a:t>
                      </a:r>
                      <a:r>
                        <a:rPr lang="kk-KZ" baseline="0" dirty="0" smtClean="0"/>
                        <a:t> шығармам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Берген тәрбиесі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Менің көзқарасым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k-KZ" dirty="0" smtClean="0"/>
                    </a:p>
                    <a:p>
                      <a:endParaRPr lang="kk-KZ" dirty="0" smtClean="0"/>
                    </a:p>
                    <a:p>
                      <a:endParaRPr lang="kk-KZ" dirty="0" smtClean="0"/>
                    </a:p>
                    <a:p>
                      <a:endParaRPr lang="kk-KZ" dirty="0" smtClean="0"/>
                    </a:p>
                    <a:p>
                      <a:endParaRPr lang="kk-KZ" dirty="0" smtClean="0"/>
                    </a:p>
                    <a:p>
                      <a:endParaRPr lang="kk-KZ" dirty="0" smtClean="0"/>
                    </a:p>
                    <a:p>
                      <a:endParaRPr lang="kk-KZ" dirty="0" smtClean="0"/>
                    </a:p>
                    <a:p>
                      <a:endParaRPr lang="kk-KZ" dirty="0" smtClean="0"/>
                    </a:p>
                    <a:p>
                      <a:endParaRPr lang="kk-KZ" dirty="0" smtClean="0"/>
                    </a:p>
                    <a:p>
                      <a:endParaRPr lang="kk-KZ" dirty="0" smtClean="0"/>
                    </a:p>
                    <a:p>
                      <a:endParaRPr lang="kk-KZ" dirty="0" smtClean="0"/>
                    </a:p>
                    <a:p>
                      <a:endParaRPr lang="kk-KZ" dirty="0" smtClean="0"/>
                    </a:p>
                    <a:p>
                      <a:endParaRPr lang="kk-KZ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43200" y="1066800"/>
            <a:ext cx="3702050" cy="7080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4000" dirty="0">
                <a:latin typeface="+mn-lt"/>
              </a:rPr>
              <a:t>Үйге тапсырма</a:t>
            </a:r>
            <a:endParaRPr lang="ru-RU" sz="4000" dirty="0"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9200" y="2209800"/>
            <a:ext cx="7086600" cy="22272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kk-KZ" sz="2800">
                <a:latin typeface="Constantia" pitchFamily="18" charset="0"/>
              </a:rPr>
              <a:t>М.Әуезов өміріне хр</a:t>
            </a:r>
            <a:r>
              <a:rPr lang="kk-KZ" sz="2400"/>
              <a:t>о</a:t>
            </a:r>
            <a:r>
              <a:rPr lang="kk-KZ" sz="2800">
                <a:latin typeface="Constantia" pitchFamily="18" charset="0"/>
              </a:rPr>
              <a:t>нологиялық таблица жазып келу</a:t>
            </a:r>
          </a:p>
          <a:p>
            <a:pPr marL="342900" indent="-342900">
              <a:buFontTx/>
              <a:buAutoNum type="arabicPeriod"/>
            </a:pPr>
            <a:r>
              <a:rPr lang="kk-KZ" sz="2800">
                <a:latin typeface="Constantia" pitchFamily="18" charset="0"/>
              </a:rPr>
              <a:t>“Абай жолы” романындағы “Шытырманда” бөлімін оқып, жоспар құру</a:t>
            </a:r>
            <a:endParaRPr lang="ru-RU" sz="280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3"/>
          <p:cNvSpPr txBox="1">
            <a:spLocks noChangeArrowheads="1"/>
          </p:cNvSpPr>
          <p:nvPr/>
        </p:nvSpPr>
        <p:spPr bwMode="auto">
          <a:xfrm>
            <a:off x="1447800" y="3124200"/>
            <a:ext cx="7589838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kk-KZ" sz="400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Қазақ, халіңді түзеймін десең, </a:t>
            </a:r>
          </a:p>
          <a:p>
            <a:r>
              <a:rPr lang="kk-KZ" sz="400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  бесігіңді түзе!</a:t>
            </a:r>
          </a:p>
          <a:p>
            <a:r>
              <a:rPr lang="kk-KZ" sz="400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  Бесігіңді түзеймін десең, </a:t>
            </a:r>
          </a:p>
          <a:p>
            <a:r>
              <a:rPr lang="kk-KZ" sz="400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  әйелдің халін түзе!</a:t>
            </a:r>
          </a:p>
        </p:txBody>
      </p:sp>
      <p:pic>
        <p:nvPicPr>
          <p:cNvPr id="10243" name="Picture 3" descr="POINSET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4911205" flipV="1">
            <a:off x="228600" y="0"/>
            <a:ext cx="4146550" cy="41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3"/>
          <p:cNvSpPr txBox="1">
            <a:spLocks noChangeArrowheads="1"/>
          </p:cNvSpPr>
          <p:nvPr/>
        </p:nvSpPr>
        <p:spPr bwMode="auto">
          <a:xfrm>
            <a:off x="381000" y="304800"/>
            <a:ext cx="17267238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k-KZ" sz="3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Эпикалық шығармаларға әңгіме, роман, </a:t>
            </a:r>
          </a:p>
          <a:p>
            <a:r>
              <a:rPr lang="kk-KZ" sz="3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эпопея, мысал, хикаят, жатады.</a:t>
            </a:r>
          </a:p>
          <a:p>
            <a:r>
              <a:rPr lang="kk-KZ" sz="3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Эпикалық шығарма өзіне тән ерекшелігі </a:t>
            </a:r>
          </a:p>
          <a:p>
            <a:r>
              <a:rPr lang="kk-KZ" sz="3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олардың негізгі бір мазмұнға құрылуы, </a:t>
            </a:r>
          </a:p>
          <a:p>
            <a:r>
              <a:rPr lang="kk-KZ" sz="3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сюжет, композициясы , тақырыбы, </a:t>
            </a:r>
          </a:p>
          <a:p>
            <a:r>
              <a:rPr lang="kk-KZ" sz="3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көркем бейнелері, яғни көркем </a:t>
            </a:r>
          </a:p>
          <a:p>
            <a:r>
              <a:rPr lang="kk-KZ" sz="3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компоненттерінің  барлығы  жатады.</a:t>
            </a:r>
            <a:endParaRPr lang="ru-RU" sz="360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7" name="Picture 3" descr="POINSET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4911205" flipH="1">
            <a:off x="5167312" y="2757488"/>
            <a:ext cx="3381375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3"/>
          <p:cNvSpPr txBox="1">
            <a:spLocks noChangeArrowheads="1"/>
          </p:cNvSpPr>
          <p:nvPr/>
        </p:nvSpPr>
        <p:spPr bwMode="auto">
          <a:xfrm>
            <a:off x="381000" y="914400"/>
            <a:ext cx="8134350" cy="405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k-KZ" sz="3200">
                <a:solidFill>
                  <a:srgbClr val="002060"/>
                </a:solidFill>
                <a:latin typeface="Constantia" pitchFamily="18" charset="0"/>
              </a:rPr>
              <a:t>Сабақтың жоспары:</a:t>
            </a:r>
          </a:p>
          <a:p>
            <a:endParaRPr lang="kk-KZ" sz="3200">
              <a:solidFill>
                <a:srgbClr val="002060"/>
              </a:solidFill>
              <a:latin typeface="Constantia" pitchFamily="18" charset="0"/>
            </a:endParaRPr>
          </a:p>
          <a:p>
            <a:pPr>
              <a:buFontTx/>
              <a:buAutoNum type="arabicPeriod"/>
            </a:pPr>
            <a:r>
              <a:rPr lang="kk-KZ" sz="2800" i="1">
                <a:solidFill>
                  <a:srgbClr val="002060"/>
                </a:solidFill>
                <a:latin typeface="Constantia" pitchFamily="18" charset="0"/>
              </a:rPr>
              <a:t>Автор – көркем туындыны жасаушы, көркем туындыны  жазушы. Автор және көркем туынды.</a:t>
            </a:r>
          </a:p>
          <a:p>
            <a:endParaRPr lang="kk-KZ" sz="2800" i="1">
              <a:solidFill>
                <a:srgbClr val="002060"/>
              </a:solidFill>
              <a:latin typeface="Constantia" pitchFamily="18" charset="0"/>
            </a:endParaRPr>
          </a:p>
          <a:p>
            <a:r>
              <a:rPr lang="kk-KZ" sz="2800" i="1">
                <a:solidFill>
                  <a:srgbClr val="002060"/>
                </a:solidFill>
                <a:latin typeface="Constantia" pitchFamily="18" charset="0"/>
              </a:rPr>
              <a:t>2. Көркем шығарманың сюжеті, көтерген тақырыбы, проблематикасы</a:t>
            </a:r>
          </a:p>
          <a:p>
            <a:endParaRPr lang="kk-KZ" sz="2800" i="1">
              <a:solidFill>
                <a:srgbClr val="002060"/>
              </a:solidFill>
              <a:latin typeface="Constantia" pitchFamily="18" charset="0"/>
            </a:endParaRPr>
          </a:p>
          <a:p>
            <a:r>
              <a:rPr lang="kk-KZ" sz="2800" i="1">
                <a:solidFill>
                  <a:srgbClr val="002060"/>
                </a:solidFill>
                <a:latin typeface="Constantia" pitchFamily="18" charset="0"/>
              </a:rPr>
              <a:t>3. Көркем образдары, образдар  галереясы</a:t>
            </a:r>
            <a:endParaRPr lang="ru-RU" sz="2800" i="1">
              <a:solidFill>
                <a:srgbClr val="00206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3"/>
          <p:cNvSpPr txBox="1">
            <a:spLocks noChangeArrowheads="1"/>
          </p:cNvSpPr>
          <p:nvPr/>
        </p:nvSpPr>
        <p:spPr bwMode="auto">
          <a:xfrm>
            <a:off x="228600" y="457200"/>
            <a:ext cx="87630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k-KZ" sz="280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  	Автор көркем туындыны жасаушы, жазушы. </a:t>
            </a:r>
          </a:p>
          <a:p>
            <a:r>
              <a:rPr lang="kk-KZ" sz="280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Автор және туынды</a:t>
            </a:r>
          </a:p>
          <a:p>
            <a:endParaRPr lang="kk-KZ" sz="240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kk-KZ" sz="240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1.  М.Әуезовтың өмірі, өскен ортасы</a:t>
            </a:r>
          </a:p>
          <a:p>
            <a:r>
              <a:rPr lang="kk-KZ" sz="240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	2. Өнеге мектебі, орыс –қазақ мектеп семинариясы,                    </a:t>
            </a:r>
          </a:p>
          <a:p>
            <a:r>
              <a:rPr lang="kk-KZ" sz="240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                жоғарғы оқу орындары</a:t>
            </a:r>
          </a:p>
          <a:p>
            <a:r>
              <a:rPr lang="kk-KZ" sz="240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	3. Алғашқы кездегі шығармалары “Қорғансыздың күні”, </a:t>
            </a:r>
          </a:p>
          <a:p>
            <a:r>
              <a:rPr lang="kk-KZ" sz="240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              “Адамдық негізі - әйел”, “Еңлік-Кебек”,     “Жетім”,   </a:t>
            </a:r>
          </a:p>
          <a:p>
            <a:r>
              <a:rPr lang="kk-KZ" sz="240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              “Қараш-қараш”.</a:t>
            </a:r>
          </a:p>
          <a:p>
            <a:r>
              <a:rPr lang="kk-KZ" sz="240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	4. Драматургиясы – “Қаралы сұлу”, “Бәйбіше-тоқал”, </a:t>
            </a:r>
          </a:p>
          <a:p>
            <a:r>
              <a:rPr lang="kk-KZ" sz="240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               “Қарагөз”.</a:t>
            </a:r>
          </a:p>
          <a:p>
            <a:r>
              <a:rPr lang="kk-KZ" sz="240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	5. “Абай жолы” – ғасырлық туынды</a:t>
            </a:r>
            <a:endParaRPr lang="ru-RU" sz="240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38</TotalTime>
  <Words>1200</Words>
  <Application>Microsoft Office PowerPoint</Application>
  <PresentationFormat>Экран (4:3)</PresentationFormat>
  <Paragraphs>346</Paragraphs>
  <Slides>51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2" baseType="lpstr">
      <vt:lpstr>Поток</vt:lpstr>
      <vt:lpstr>                Үй тапсырмасы  1- топ   Ж.Жабаевтың  өмір жолы мен шығармашылығына хронологиялық таблица жасап келу.  2-топ   Ж.Жабаевтың  шығармаларын жаттап  келу.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Majitov Nurken</cp:lastModifiedBy>
  <cp:revision>9</cp:revision>
  <dcterms:modified xsi:type="dcterms:W3CDTF">2011-01-30T19:59:22Z</dcterms:modified>
</cp:coreProperties>
</file>